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11" r:id="rId4"/>
  </p:sldMasterIdLst>
  <p:notesMasterIdLst>
    <p:notesMasterId r:id="rId30"/>
  </p:notesMasterIdLst>
  <p:handoutMasterIdLst>
    <p:handoutMasterId r:id="rId31"/>
  </p:handoutMasterIdLst>
  <p:sldIdLst>
    <p:sldId id="712" r:id="rId5"/>
    <p:sldId id="692" r:id="rId6"/>
    <p:sldId id="324" r:id="rId7"/>
    <p:sldId id="262" r:id="rId8"/>
    <p:sldId id="651" r:id="rId9"/>
    <p:sldId id="696" r:id="rId10"/>
    <p:sldId id="688" r:id="rId11"/>
    <p:sldId id="689" r:id="rId12"/>
    <p:sldId id="694" r:id="rId13"/>
    <p:sldId id="695" r:id="rId14"/>
    <p:sldId id="691" r:id="rId15"/>
    <p:sldId id="704" r:id="rId16"/>
    <p:sldId id="705" r:id="rId17"/>
    <p:sldId id="697" r:id="rId18"/>
    <p:sldId id="713" r:id="rId19"/>
    <p:sldId id="698" r:id="rId20"/>
    <p:sldId id="699" r:id="rId21"/>
    <p:sldId id="710" r:id="rId22"/>
    <p:sldId id="711" r:id="rId23"/>
    <p:sldId id="703" r:id="rId24"/>
    <p:sldId id="702" r:id="rId25"/>
    <p:sldId id="706" r:id="rId26"/>
    <p:sldId id="707" r:id="rId27"/>
    <p:sldId id="708" r:id="rId28"/>
    <p:sldId id="70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5885D"/>
    <a:srgbClr val="EDE0C1"/>
    <a:srgbClr val="EEE8E6"/>
    <a:srgbClr val="7B1A3D"/>
    <a:srgbClr val="CFB983"/>
    <a:srgbClr val="D7CAC7"/>
    <a:srgbClr val="F9BDA5"/>
    <a:srgbClr val="D3B467"/>
    <a:srgbClr val="A18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CA4B0-D46F-467E-9E95-BF89B1B62072}" v="53" dt="2020-12-01T04:39:57.375"/>
    <p1510:client id="{D6681CDB-BCFE-45C8-8896-AD6D9D574B39}" v="27" dt="2020-12-02T22:10:06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0EFD9-A3FF-4DD4-BBF2-0790116CFC3A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9F68D-BE2F-4853-A5B2-CF75C0E178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0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54D647E-DEDD-4F84-B2F7-A4BD1A79C97D}" type="datetimeFigureOut">
              <a:rPr lang="en-US"/>
              <a:pPr>
                <a:defRPr/>
              </a:pPr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4C9061B-59B3-4ABE-993F-8916B1118A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71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C9061B-59B3-4ABE-993F-8916B1118A2E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6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25F60D44-F90A-48AD-8E25-5A3B1AC1FC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DF971264-058E-4EB5-BCB2-090D88984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8C4A083B-83F3-410B-BFAF-C7CDA9DCF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6A0544-BF39-484F-A7AA-66C541A3934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018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25F60D44-F90A-48AD-8E25-5A3B1AC1FC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DF971264-058E-4EB5-BCB2-090D88984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8C4A083B-83F3-410B-BFAF-C7CDA9DCF3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6A0544-BF39-484F-A7AA-66C541A3934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059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F9A9A7-A5AA-4ADC-80CD-33E60E6ED635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74F8DF-D386-45D0-AD53-51ED951AB0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36F21-7A44-492E-ADB6-1F7B0C27FDDC}"/>
              </a:ext>
            </a:extLst>
          </p:cNvPr>
          <p:cNvSpPr txBox="1"/>
          <p:nvPr userDrawn="1"/>
        </p:nvSpPr>
        <p:spPr>
          <a:xfrm>
            <a:off x="914400" y="5105400"/>
            <a:ext cx="10363200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>
                <a:solidFill>
                  <a:schemeClr val="bg1">
                    <a:lumMod val="50000"/>
                  </a:schemeClr>
                </a:solidFill>
                <a:latin typeface="CMU Serif Roman"/>
                <a:cs typeface="CMU Serif Roman"/>
              </a:rPr>
              <a:t>Florida State University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>
                <a:solidFill>
                  <a:schemeClr val="bg1">
                    <a:lumMod val="50000"/>
                  </a:schemeClr>
                </a:solidFill>
                <a:latin typeface="CMU Serif Roman"/>
                <a:cs typeface="CMU Serif Roman"/>
              </a:rPr>
              <a:t>Computational Theoretical Multiphysics Laboratory  </a:t>
            </a:r>
            <a:endParaRPr lang="en-US" sz="1800" baseline="0">
              <a:solidFill>
                <a:schemeClr val="bg1">
                  <a:lumMod val="50000"/>
                </a:schemeClr>
              </a:solidFill>
              <a:latin typeface="CMU Serif Roman"/>
              <a:cs typeface="CMU Serif Roman"/>
            </a:endParaRPr>
          </a:p>
        </p:txBody>
      </p:sp>
      <p:pic>
        <p:nvPicPr>
          <p:cNvPr id="8" name="Picture 7" descr="University_Logos.jpg">
            <a:extLst>
              <a:ext uri="{FF2B5EF4-FFF2-40B4-BE49-F238E27FC236}">
                <a16:creationId xmlns:a16="http://schemas.microsoft.com/office/drawing/2014/main" id="{C3E09880-2E25-4AB3-B2FA-AB2509E98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/>
          <a:srcRect r="78539"/>
          <a:stretch/>
        </p:blipFill>
        <p:spPr>
          <a:xfrm>
            <a:off x="5486400" y="5844064"/>
            <a:ext cx="1194816" cy="10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4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7C618E-C113-422D-9AEA-6673C4B3334E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E0B437-B315-4FAD-BBE9-F40DA7A377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71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3D50DF-F588-422B-A6E8-AEC008A1FAA4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F7552B-7C9D-43AE-9587-447FEEED1E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21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Layout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1EBAE0FC-48F8-4BE2-A945-DC9A8A9A78D2}"/>
              </a:ext>
            </a:extLst>
          </p:cNvPr>
          <p:cNvSpPr/>
          <p:nvPr userDrawn="1"/>
        </p:nvSpPr>
        <p:spPr>
          <a:xfrm>
            <a:off x="0" y="1"/>
            <a:ext cx="169333" cy="982663"/>
          </a:xfrm>
          <a:prstGeom prst="rect">
            <a:avLst/>
          </a:prstGeom>
          <a:solidFill>
            <a:srgbClr val="DCCA98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hangingPunct="1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800C26-6606-48E6-8C12-C817067A4A48}"/>
              </a:ext>
            </a:extLst>
          </p:cNvPr>
          <p:cNvSpPr/>
          <p:nvPr userDrawn="1"/>
        </p:nvSpPr>
        <p:spPr>
          <a:xfrm>
            <a:off x="196851" y="1"/>
            <a:ext cx="285749" cy="982663"/>
          </a:xfrm>
          <a:prstGeom prst="rect">
            <a:avLst/>
          </a:prstGeom>
          <a:solidFill>
            <a:srgbClr val="7B1A3D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eaLnBrk="1" hangingPunct="1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47702E6-FA3E-47D9-B0B5-847E946031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418" y="38101"/>
            <a:ext cx="293158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6245" y="212713"/>
            <a:ext cx="8957801" cy="6290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478366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2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7DF6A4-AD2F-45DA-8490-23209F03136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849DBA-2CF2-40A9-BD5D-1C86DB390A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9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9F84A2-E92F-474C-9F58-F2D6BAE1A3D0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3BA415-AB41-4469-90E7-8A4F680CC06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7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508A0A-1B2A-44F7-860B-EC2345E15552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CF5411-78E1-4D4B-9BDC-6F63E40F67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5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3B4DEA-5338-4C76-9D6C-162331F8D77F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1DE0AF-7284-4E41-935F-5F15905B53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1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12356A-989D-4B35-8524-80EDACF5A3B8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78EEF2-44A6-4FF1-B9B3-E6605172FFD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0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DDEDFA-F971-4A82-91F6-406F88DA58A1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4972A-0C2A-4576-9B83-FD686488FF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9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A3EA75E-0F42-4EE6-A027-60CEFCB93FE0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F6B2D0-B33F-4C03-BA39-985284A78A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8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AC0919-92C3-474A-840B-470625B51B3A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B7851CC-DF56-41D5-A800-4E547D0A4F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E281F6-43F4-4F4F-86D2-685F921781A0}"/>
              </a:ext>
            </a:extLst>
          </p:cNvPr>
          <p:cNvSpPr/>
          <p:nvPr userDrawn="1"/>
        </p:nvSpPr>
        <p:spPr>
          <a:xfrm>
            <a:off x="-152400" y="944454"/>
            <a:ext cx="12496799" cy="45719"/>
          </a:xfrm>
          <a:prstGeom prst="rect">
            <a:avLst/>
          </a:prstGeom>
          <a:solidFill>
            <a:srgbClr val="7B1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6D27B6-FF02-4FCE-87E7-5EE76A3B6C8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-39380"/>
            <a:ext cx="2931521" cy="9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3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39.jpg"/><Relationship Id="rId7" Type="http://schemas.openxmlformats.org/officeDocument/2006/relationships/image" Target="../media/image48.jpg"/><Relationship Id="rId12" Type="http://schemas.openxmlformats.org/officeDocument/2006/relationships/image" Target="../media/image11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11" Type="http://schemas.openxmlformats.org/officeDocument/2006/relationships/image" Target="../media/image111.png"/><Relationship Id="rId5" Type="http://schemas.openxmlformats.org/officeDocument/2006/relationships/image" Target="../media/image35.jpg"/><Relationship Id="rId10" Type="http://schemas.openxmlformats.org/officeDocument/2006/relationships/image" Target="../media/image110.png"/><Relationship Id="rId4" Type="http://schemas.openxmlformats.org/officeDocument/2006/relationships/image" Target="../media/image45.jpg"/><Relationship Id="rId9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10" Type="http://schemas.openxmlformats.org/officeDocument/2006/relationships/image" Target="../media/image115.png"/><Relationship Id="rId4" Type="http://schemas.openxmlformats.org/officeDocument/2006/relationships/image" Target="../media/image57.jpg"/><Relationship Id="rId9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62.jpeg"/><Relationship Id="rId7" Type="http://schemas.openxmlformats.org/officeDocument/2006/relationships/image" Target="../media/image65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10" Type="http://schemas.openxmlformats.org/officeDocument/2006/relationships/image" Target="../media/image115.png"/><Relationship Id="rId4" Type="http://schemas.openxmlformats.org/officeDocument/2006/relationships/image" Target="../media/image57.jpg"/><Relationship Id="rId9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78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80.jpg"/><Relationship Id="rId7" Type="http://schemas.openxmlformats.org/officeDocument/2006/relationships/image" Target="../media/image113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Relationship Id="rId9" Type="http://schemas.openxmlformats.org/officeDocument/2006/relationships/image" Target="../media/image1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85.jpg"/><Relationship Id="rId7" Type="http://schemas.openxmlformats.org/officeDocument/2006/relationships/image" Target="../media/image88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87.jpg"/><Relationship Id="rId10" Type="http://schemas.openxmlformats.org/officeDocument/2006/relationships/image" Target="../media/image115.png"/><Relationship Id="rId4" Type="http://schemas.openxmlformats.org/officeDocument/2006/relationships/image" Target="../media/image86.jpg"/><Relationship Id="rId9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80.jpg"/><Relationship Id="rId7" Type="http://schemas.openxmlformats.org/officeDocument/2006/relationships/image" Target="../media/image39.jp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10" Type="http://schemas.openxmlformats.org/officeDocument/2006/relationships/image" Target="../media/image115.png"/><Relationship Id="rId4" Type="http://schemas.openxmlformats.org/officeDocument/2006/relationships/image" Target="../media/image81.jpg"/><Relationship Id="rId9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90.jpeg"/><Relationship Id="rId7" Type="http://schemas.openxmlformats.org/officeDocument/2006/relationships/image" Target="../media/image64.jp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11" Type="http://schemas.openxmlformats.org/officeDocument/2006/relationships/image" Target="../media/image115.png"/><Relationship Id="rId5" Type="http://schemas.openxmlformats.org/officeDocument/2006/relationships/image" Target="../media/image86.jpg"/><Relationship Id="rId10" Type="http://schemas.openxmlformats.org/officeDocument/2006/relationships/image" Target="../media/image114.png"/><Relationship Id="rId4" Type="http://schemas.openxmlformats.org/officeDocument/2006/relationships/image" Target="../media/image62.jpeg"/><Relationship Id="rId9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10" Type="http://schemas.openxmlformats.org/officeDocument/2006/relationships/image" Target="../media/image115.png"/><Relationship Id="rId4" Type="http://schemas.openxmlformats.org/officeDocument/2006/relationships/image" Target="../media/image57.jpg"/><Relationship Id="rId9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62.jpeg"/><Relationship Id="rId7" Type="http://schemas.openxmlformats.org/officeDocument/2006/relationships/image" Target="../media/image65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10" Type="http://schemas.openxmlformats.org/officeDocument/2006/relationships/image" Target="../media/image115.png"/><Relationship Id="rId4" Type="http://schemas.openxmlformats.org/officeDocument/2006/relationships/image" Target="../media/image57.jpg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10" Type="http://schemas.openxmlformats.org/officeDocument/2006/relationships/image" Target="../media/image36.jpg"/><Relationship Id="rId4" Type="http://schemas.openxmlformats.org/officeDocument/2006/relationships/image" Target="../media/image32.jpg"/><Relationship Id="rId9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  <a:cs typeface="Times New Roman" panose="02020603050405020304" pitchFamily="18" charset="0"/>
              </a:rPr>
              <a:t>Analytical Model to Infer Mask Peripheral Leakage Pattern in Large Population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771371"/>
            <a:ext cx="9144000" cy="1655762"/>
          </a:xfrm>
        </p:spPr>
        <p:txBody>
          <a:bodyPr/>
          <a:lstStyle/>
          <a:p>
            <a:r>
              <a:rPr lang="en-US" sz="3600" dirty="0"/>
              <a:t>Group Meeting</a:t>
            </a:r>
          </a:p>
          <a:p>
            <a:r>
              <a:rPr lang="en-US" dirty="0" err="1"/>
              <a:t>Akshay</a:t>
            </a:r>
            <a:r>
              <a:rPr lang="en-US" dirty="0"/>
              <a:t> Anand</a:t>
            </a:r>
          </a:p>
          <a:p>
            <a:r>
              <a:rPr lang="en-US" dirty="0"/>
              <a:t>Tso – Kang Wang</a:t>
            </a:r>
          </a:p>
        </p:txBody>
      </p:sp>
    </p:spTree>
    <p:extLst>
      <p:ext uri="{BB962C8B-B14F-4D97-AF65-F5344CB8AC3E}">
        <p14:creationId xmlns:p14="http://schemas.microsoft.com/office/powerpoint/2010/main" val="209625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9590A0-9640-4955-A037-239398C33A21}"/>
              </a:ext>
            </a:extLst>
          </p:cNvPr>
          <p:cNvGrpSpPr/>
          <p:nvPr/>
        </p:nvGrpSpPr>
        <p:grpSpPr>
          <a:xfrm>
            <a:off x="1780858" y="1469256"/>
            <a:ext cx="9572942" cy="4887094"/>
            <a:chOff x="1780858" y="1469256"/>
            <a:chExt cx="8817322" cy="4546948"/>
          </a:xfrm>
        </p:grpSpPr>
        <p:pic>
          <p:nvPicPr>
            <p:cNvPr id="7" name="圖片 2">
              <a:extLst>
                <a:ext uri="{FF2B5EF4-FFF2-40B4-BE49-F238E27FC236}">
                  <a16:creationId xmlns:a16="http://schemas.microsoft.com/office/drawing/2014/main" id="{C7F52820-7800-421E-BDE6-DDB45509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0858" y="1469257"/>
              <a:ext cx="2695428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圖片 2">
              <a:extLst>
                <a:ext uri="{FF2B5EF4-FFF2-40B4-BE49-F238E27FC236}">
                  <a16:creationId xmlns:a16="http://schemas.microsoft.com/office/drawing/2014/main" id="{145CB7FD-D22D-4826-99C1-36EDC452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41804" y="1469257"/>
              <a:ext cx="2695429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圖片 2">
              <a:extLst>
                <a:ext uri="{FF2B5EF4-FFF2-40B4-BE49-F238E27FC236}">
                  <a16:creationId xmlns:a16="http://schemas.microsoft.com/office/drawing/2014/main" id="{B1AE27BF-CC46-4AF1-850F-F497BF8E6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2751" y="1469256"/>
              <a:ext cx="2695429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圖片 2">
              <a:extLst>
                <a:ext uri="{FF2B5EF4-FFF2-40B4-BE49-F238E27FC236}">
                  <a16:creationId xmlns:a16="http://schemas.microsoft.com/office/drawing/2014/main" id="{4C3920EE-C324-4C88-B0F7-35F2CFA7A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0858" y="3995403"/>
              <a:ext cx="2695428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圖片 2">
              <a:extLst>
                <a:ext uri="{FF2B5EF4-FFF2-40B4-BE49-F238E27FC236}">
                  <a16:creationId xmlns:a16="http://schemas.microsoft.com/office/drawing/2014/main" id="{1C040A4F-7427-477B-901E-48F8F607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41804" y="3995403"/>
              <a:ext cx="2695429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圖片 2">
              <a:extLst>
                <a:ext uri="{FF2B5EF4-FFF2-40B4-BE49-F238E27FC236}">
                  <a16:creationId xmlns:a16="http://schemas.microsoft.com/office/drawing/2014/main" id="{5ECECA27-5203-43C1-994F-5FAB3FFD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2751" y="3995402"/>
              <a:ext cx="2695429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Feature Zygomatic Arch</a:t>
            </a:r>
          </a:p>
        </p:txBody>
      </p:sp>
    </p:spTree>
    <p:extLst>
      <p:ext uri="{BB962C8B-B14F-4D97-AF65-F5344CB8AC3E}">
        <p14:creationId xmlns:p14="http://schemas.microsoft.com/office/powerpoint/2010/main" val="191850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Feature Comparison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87D76D-152E-4ACE-9327-B5C9EA3FF5A6}"/>
              </a:ext>
            </a:extLst>
          </p:cNvPr>
          <p:cNvGrpSpPr/>
          <p:nvPr/>
        </p:nvGrpSpPr>
        <p:grpSpPr>
          <a:xfrm>
            <a:off x="76980" y="1408198"/>
            <a:ext cx="11887964" cy="4697327"/>
            <a:chOff x="76980" y="1408198"/>
            <a:chExt cx="11887964" cy="4697327"/>
          </a:xfrm>
        </p:grpSpPr>
        <p:pic>
          <p:nvPicPr>
            <p:cNvPr id="7" name="圖片 2">
              <a:extLst>
                <a:ext uri="{FF2B5EF4-FFF2-40B4-BE49-F238E27FC236}">
                  <a16:creationId xmlns:a16="http://schemas.microsoft.com/office/drawing/2014/main" id="{C7F52820-7800-421E-BDE6-DDB45509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3985" y="1408199"/>
              <a:ext cx="2695428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圖片 2">
              <a:extLst>
                <a:ext uri="{FF2B5EF4-FFF2-40B4-BE49-F238E27FC236}">
                  <a16:creationId xmlns:a16="http://schemas.microsoft.com/office/drawing/2014/main" id="{145CB7FD-D22D-4826-99C1-36EDC452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94931" y="1408199"/>
              <a:ext cx="2695429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圖片 2">
              <a:extLst>
                <a:ext uri="{FF2B5EF4-FFF2-40B4-BE49-F238E27FC236}">
                  <a16:creationId xmlns:a16="http://schemas.microsoft.com/office/drawing/2014/main" id="{B1AE27BF-CC46-4AF1-850F-F497BF8E6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55878" y="1408198"/>
              <a:ext cx="2695429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圖片 2">
              <a:extLst>
                <a:ext uri="{FF2B5EF4-FFF2-40B4-BE49-F238E27FC236}">
                  <a16:creationId xmlns:a16="http://schemas.microsoft.com/office/drawing/2014/main" id="{E77F4780-09F7-4000-B1CD-66FC533EF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69515" y="1408198"/>
              <a:ext cx="2695429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圖片 2">
              <a:extLst>
                <a:ext uri="{FF2B5EF4-FFF2-40B4-BE49-F238E27FC236}">
                  <a16:creationId xmlns:a16="http://schemas.microsoft.com/office/drawing/2014/main" id="{3581AE05-E13F-469D-9959-0E2CB553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980" y="4084724"/>
              <a:ext cx="2695428" cy="2020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圖片 2">
              <a:extLst>
                <a:ext uri="{FF2B5EF4-FFF2-40B4-BE49-F238E27FC236}">
                  <a16:creationId xmlns:a16="http://schemas.microsoft.com/office/drawing/2014/main" id="{A621F9CC-BA99-4B49-9EDC-0D24C6FE3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37926" y="4084724"/>
              <a:ext cx="2695428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圖片 2">
              <a:extLst>
                <a:ext uri="{FF2B5EF4-FFF2-40B4-BE49-F238E27FC236}">
                  <a16:creationId xmlns:a16="http://schemas.microsoft.com/office/drawing/2014/main" id="{8C9A96C6-1EE1-4512-AAD9-6296AE940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8873" y="4084723"/>
              <a:ext cx="2695428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圖片 2">
              <a:extLst>
                <a:ext uri="{FF2B5EF4-FFF2-40B4-BE49-F238E27FC236}">
                  <a16:creationId xmlns:a16="http://schemas.microsoft.com/office/drawing/2014/main" id="{729AF39D-57D6-4C84-9ACF-D96299C07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93460" y="4084723"/>
              <a:ext cx="2695428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3">
                  <a:extLst>
                    <a:ext uri="{FF2B5EF4-FFF2-40B4-BE49-F238E27FC236}">
                      <a16:creationId xmlns:a16="http://schemas.microsoft.com/office/drawing/2014/main" id="{64F6FD7B-C0B0-4FAA-9FBF-0C748147D007}"/>
                    </a:ext>
                  </a:extLst>
                </p:cNvPr>
                <p:cNvSpPr/>
                <p:nvPr/>
              </p:nvSpPr>
              <p:spPr>
                <a:xfrm>
                  <a:off x="857250" y="3630314"/>
                  <a:ext cx="883787" cy="253095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𝑦𝑒𝑠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Rectangle: Rounded Corners 3">
                  <a:extLst>
                    <a:ext uri="{FF2B5EF4-FFF2-40B4-BE49-F238E27FC236}">
                      <a16:creationId xmlns:a16="http://schemas.microsoft.com/office/drawing/2014/main" id="{64F6FD7B-C0B0-4FAA-9FBF-0C748147D0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250" y="3630314"/>
                  <a:ext cx="883787" cy="253095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3">
                  <a:extLst>
                    <a:ext uri="{FF2B5EF4-FFF2-40B4-BE49-F238E27FC236}">
                      <a16:creationId xmlns:a16="http://schemas.microsoft.com/office/drawing/2014/main" id="{DD2112A6-1264-4ACA-9F58-0DBBCB1B9D89}"/>
                    </a:ext>
                  </a:extLst>
                </p:cNvPr>
                <p:cNvSpPr/>
                <p:nvPr/>
              </p:nvSpPr>
              <p:spPr>
                <a:xfrm>
                  <a:off x="3971925" y="3630314"/>
                  <a:ext cx="883787" cy="253095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𝑜𝑠𝑒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Rectangle: Rounded Corners 3">
                  <a:extLst>
                    <a:ext uri="{FF2B5EF4-FFF2-40B4-BE49-F238E27FC236}">
                      <a16:creationId xmlns:a16="http://schemas.microsoft.com/office/drawing/2014/main" id="{DD2112A6-1264-4ACA-9F58-0DBBCB1B9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925" y="3630314"/>
                  <a:ext cx="883787" cy="253095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3">
                  <a:extLst>
                    <a:ext uri="{FF2B5EF4-FFF2-40B4-BE49-F238E27FC236}">
                      <a16:creationId xmlns:a16="http://schemas.microsoft.com/office/drawing/2014/main" id="{B1DCB0F3-6C23-44C1-B2C1-12DC6AB9CB68}"/>
                    </a:ext>
                  </a:extLst>
                </p:cNvPr>
                <p:cNvSpPr/>
                <p:nvPr/>
              </p:nvSpPr>
              <p:spPr>
                <a:xfrm>
                  <a:off x="6932496" y="3630314"/>
                  <a:ext cx="883787" cy="253095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h𝑖𝑛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Rectangle: Rounded Corners 3">
                  <a:extLst>
                    <a:ext uri="{FF2B5EF4-FFF2-40B4-BE49-F238E27FC236}">
                      <a16:creationId xmlns:a16="http://schemas.microsoft.com/office/drawing/2014/main" id="{B1DCB0F3-6C23-44C1-B2C1-12DC6AB9CB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496" y="3630314"/>
                  <a:ext cx="883787" cy="253095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: Rounded Corners 3">
                  <a:extLst>
                    <a:ext uri="{FF2B5EF4-FFF2-40B4-BE49-F238E27FC236}">
                      <a16:creationId xmlns:a16="http://schemas.microsoft.com/office/drawing/2014/main" id="{A99DB08F-B560-4956-9179-A8779F394277}"/>
                    </a:ext>
                  </a:extLst>
                </p:cNvPr>
                <p:cNvSpPr/>
                <p:nvPr/>
              </p:nvSpPr>
              <p:spPr>
                <a:xfrm>
                  <a:off x="10228146" y="3630313"/>
                  <a:ext cx="883787" cy="253095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𝐶h𝑒𝑒𝑘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Rectangle: Rounded Corners 3">
                  <a:extLst>
                    <a:ext uri="{FF2B5EF4-FFF2-40B4-BE49-F238E27FC236}">
                      <a16:creationId xmlns:a16="http://schemas.microsoft.com/office/drawing/2014/main" id="{A99DB08F-B560-4956-9179-A8779F3942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8146" y="3630313"/>
                  <a:ext cx="883787" cy="253095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085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227968" y="49733"/>
            <a:ext cx="7849097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Feature Comparison (Cheek)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205942-F8B8-4D2F-A989-77DAD7FCF16C}"/>
              </a:ext>
            </a:extLst>
          </p:cNvPr>
          <p:cNvSpPr txBox="1"/>
          <p:nvPr/>
        </p:nvSpPr>
        <p:spPr>
          <a:xfrm>
            <a:off x="8802758" y="1591748"/>
            <a:ext cx="2982029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flow leakage is pronounced in cheek regions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similar behavior is seen for chin cases too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overall leakage is dominant on all channels placed on nose and chin</a:t>
            </a:r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7F66E9-B2D4-4CF7-B34A-9E8F1AB79BF0}"/>
              </a:ext>
            </a:extLst>
          </p:cNvPr>
          <p:cNvGrpSpPr/>
          <p:nvPr/>
        </p:nvGrpSpPr>
        <p:grpSpPr>
          <a:xfrm>
            <a:off x="267106" y="1014112"/>
            <a:ext cx="8167026" cy="5662059"/>
            <a:chOff x="267106" y="1014112"/>
            <a:chExt cx="8167026" cy="5662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87D76D-152E-4ACE-9327-B5C9EA3FF5A6}"/>
                </a:ext>
              </a:extLst>
            </p:cNvPr>
            <p:cNvGrpSpPr/>
            <p:nvPr/>
          </p:nvGrpSpPr>
          <p:grpSpPr>
            <a:xfrm>
              <a:off x="267106" y="1501147"/>
              <a:ext cx="8167026" cy="4502766"/>
              <a:chOff x="76982" y="1477204"/>
              <a:chExt cx="8870307" cy="4556511"/>
            </a:xfrm>
          </p:grpSpPr>
          <p:pic>
            <p:nvPicPr>
              <p:cNvPr id="7" name="圖片 2">
                <a:extLst>
                  <a:ext uri="{FF2B5EF4-FFF2-40B4-BE49-F238E27FC236}">
                    <a16:creationId xmlns:a16="http://schemas.microsoft.com/office/drawing/2014/main" id="{C7F52820-7800-421E-BDE6-DDB45509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3986" y="1477205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圖片 2">
                <a:extLst>
                  <a:ext uri="{FF2B5EF4-FFF2-40B4-BE49-F238E27FC236}">
                    <a16:creationId xmlns:a16="http://schemas.microsoft.com/office/drawing/2014/main" id="{145CB7FD-D22D-4826-99C1-36EDC452C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94932" y="1477205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圖片 2">
                <a:extLst>
                  <a:ext uri="{FF2B5EF4-FFF2-40B4-BE49-F238E27FC236}">
                    <a16:creationId xmlns:a16="http://schemas.microsoft.com/office/drawing/2014/main" id="{B1AE27BF-CC46-4AF1-850F-F497BF8E6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55879" y="1477204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圖片 2">
                <a:extLst>
                  <a:ext uri="{FF2B5EF4-FFF2-40B4-BE49-F238E27FC236}">
                    <a16:creationId xmlns:a16="http://schemas.microsoft.com/office/drawing/2014/main" id="{3581AE05-E13F-469D-9959-0E2CB553E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82" y="4153731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圖片 2">
                <a:extLst>
                  <a:ext uri="{FF2B5EF4-FFF2-40B4-BE49-F238E27FC236}">
                    <a16:creationId xmlns:a16="http://schemas.microsoft.com/office/drawing/2014/main" id="{A621F9CC-BA99-4B49-9EDC-0D24C6FE3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37925" y="4153729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圖片 2">
                <a:extLst>
                  <a:ext uri="{FF2B5EF4-FFF2-40B4-BE49-F238E27FC236}">
                    <a16:creationId xmlns:a16="http://schemas.microsoft.com/office/drawing/2014/main" id="{8C9A96C6-1EE1-4512-AAD9-6296AE940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98873" y="4153728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/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=−1.</m:t>
                        </m:r>
                      </m:oMath>
                    </a14:m>
                    <a:r>
                      <a:rPr lang="en-US" sz="1200" dirty="0"/>
                      <a:t>5</a:t>
                    </a:r>
                  </a:p>
                </p:txBody>
              </p:sp>
            </mc:Choice>
            <mc:Fallback xmlns="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t="-2326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/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/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 =1.5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00ED25-CEE8-4341-8EA3-C3592ADA1DAB}"/>
                </a:ext>
              </a:extLst>
            </p:cNvPr>
            <p:cNvSpPr txBox="1"/>
            <p:nvPr/>
          </p:nvSpPr>
          <p:spPr>
            <a:xfrm>
              <a:off x="3414576" y="6306839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Outward Protection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9C43ED-69A9-4A7B-B16A-B36399B92082}"/>
                </a:ext>
              </a:extLst>
            </p:cNvPr>
            <p:cNvSpPr txBox="1"/>
            <p:nvPr/>
          </p:nvSpPr>
          <p:spPr>
            <a:xfrm>
              <a:off x="3551926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Inward Protection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BBBD9E-051B-48F7-8E01-26C2E6CC71A9}"/>
                </a:ext>
              </a:extLst>
            </p:cNvPr>
            <p:cNvSpPr txBox="1"/>
            <p:nvPr/>
          </p:nvSpPr>
          <p:spPr>
            <a:xfrm>
              <a:off x="5582730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CC"/>
                  </a:solidFill>
                </a:rPr>
                <a:t>Flux per unit width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9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099149" y="49733"/>
            <a:ext cx="7977916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Feature Comparison (Cheek)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205942-F8B8-4D2F-A989-77DAD7FCF16C}"/>
              </a:ext>
            </a:extLst>
          </p:cNvPr>
          <p:cNvSpPr txBox="1"/>
          <p:nvPr/>
        </p:nvSpPr>
        <p:spPr>
          <a:xfrm>
            <a:off x="8745026" y="1432955"/>
            <a:ext cx="2982029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Mostly flow leaks from the cheek regions  for IP with alpha  = 0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distribution of normal velocity is uniform in in the cheeks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56B865-6FE1-4422-873D-95B408DAAE08}"/>
              </a:ext>
            </a:extLst>
          </p:cNvPr>
          <p:cNvGrpSpPr/>
          <p:nvPr/>
        </p:nvGrpSpPr>
        <p:grpSpPr>
          <a:xfrm>
            <a:off x="265257" y="1014112"/>
            <a:ext cx="8172574" cy="5662059"/>
            <a:chOff x="265257" y="1014112"/>
            <a:chExt cx="8172574" cy="5662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87D76D-152E-4ACE-9327-B5C9EA3FF5A6}"/>
                </a:ext>
              </a:extLst>
            </p:cNvPr>
            <p:cNvGrpSpPr/>
            <p:nvPr/>
          </p:nvGrpSpPr>
          <p:grpSpPr>
            <a:xfrm>
              <a:off x="265257" y="1501146"/>
              <a:ext cx="8172574" cy="4573728"/>
              <a:chOff x="74974" y="1477203"/>
              <a:chExt cx="8876332" cy="4628320"/>
            </a:xfrm>
          </p:grpSpPr>
          <p:pic>
            <p:nvPicPr>
              <p:cNvPr id="7" name="圖片 2">
                <a:extLst>
                  <a:ext uri="{FF2B5EF4-FFF2-40B4-BE49-F238E27FC236}">
                    <a16:creationId xmlns:a16="http://schemas.microsoft.com/office/drawing/2014/main" id="{C7F52820-7800-421E-BDE6-DDB45509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3985" y="1477204"/>
                <a:ext cx="2695428" cy="18827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圖片 2">
                <a:extLst>
                  <a:ext uri="{FF2B5EF4-FFF2-40B4-BE49-F238E27FC236}">
                    <a16:creationId xmlns:a16="http://schemas.microsoft.com/office/drawing/2014/main" id="{145CB7FD-D22D-4826-99C1-36EDC452C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94931" y="1477204"/>
                <a:ext cx="2695428" cy="18827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圖片 2">
                <a:extLst>
                  <a:ext uri="{FF2B5EF4-FFF2-40B4-BE49-F238E27FC236}">
                    <a16:creationId xmlns:a16="http://schemas.microsoft.com/office/drawing/2014/main" id="{B1AE27BF-CC46-4AF1-850F-F497BF8E6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55878" y="1477203"/>
                <a:ext cx="2695428" cy="18827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圖片 2">
                <a:extLst>
                  <a:ext uri="{FF2B5EF4-FFF2-40B4-BE49-F238E27FC236}">
                    <a16:creationId xmlns:a16="http://schemas.microsoft.com/office/drawing/2014/main" id="{3581AE05-E13F-469D-9959-0E2CB553E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974" y="4153729"/>
                <a:ext cx="2695426" cy="188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圖片 2">
                <a:extLst>
                  <a:ext uri="{FF2B5EF4-FFF2-40B4-BE49-F238E27FC236}">
                    <a16:creationId xmlns:a16="http://schemas.microsoft.com/office/drawing/2014/main" id="{A621F9CC-BA99-4B49-9EDC-0D24C6FE3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37926" y="4084722"/>
                <a:ext cx="2695428" cy="2020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圖片 2">
                <a:extLst>
                  <a:ext uri="{FF2B5EF4-FFF2-40B4-BE49-F238E27FC236}">
                    <a16:creationId xmlns:a16="http://schemas.microsoft.com/office/drawing/2014/main" id="{8C9A96C6-1EE1-4512-AAD9-6296AE940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93524" y="4155535"/>
                <a:ext cx="2695428" cy="18827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/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=−1.</m:t>
                        </m:r>
                      </m:oMath>
                    </a14:m>
                    <a:r>
                      <a:rPr lang="en-US" sz="1200" dirty="0"/>
                      <a:t>5</a:t>
                    </a:r>
                  </a:p>
                </p:txBody>
              </p:sp>
            </mc:Choice>
            <mc:Fallback xmlns="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t="-2326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/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/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 =1.5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00ED25-CEE8-4341-8EA3-C3592ADA1DAB}"/>
                </a:ext>
              </a:extLst>
            </p:cNvPr>
            <p:cNvSpPr txBox="1"/>
            <p:nvPr/>
          </p:nvSpPr>
          <p:spPr>
            <a:xfrm>
              <a:off x="3414576" y="6306839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Outward Protection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9C43ED-69A9-4A7B-B16A-B36399B92082}"/>
                </a:ext>
              </a:extLst>
            </p:cNvPr>
            <p:cNvSpPr txBox="1"/>
            <p:nvPr/>
          </p:nvSpPr>
          <p:spPr>
            <a:xfrm>
              <a:off x="3551926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Inward Protection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22F7D6-D9BC-40F7-A198-83974FDF5696}"/>
                </a:ext>
              </a:extLst>
            </p:cNvPr>
            <p:cNvSpPr txBox="1"/>
            <p:nvPr/>
          </p:nvSpPr>
          <p:spPr>
            <a:xfrm>
              <a:off x="5582730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CC"/>
                  </a:solidFill>
                </a:rPr>
                <a:t>Normal velocity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791007C-BD4D-4013-8887-37172E83479C}"/>
              </a:ext>
            </a:extLst>
          </p:cNvPr>
          <p:cNvSpPr txBox="1"/>
          <p:nvPr/>
        </p:nvSpPr>
        <p:spPr>
          <a:xfrm>
            <a:off x="4004349" y="2067443"/>
            <a:ext cx="511495" cy="3683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A6E4C4-6B0F-4A39-A19B-428F356335C2}"/>
              </a:ext>
            </a:extLst>
          </p:cNvPr>
          <p:cNvSpPr txBox="1"/>
          <p:nvPr/>
        </p:nvSpPr>
        <p:spPr>
          <a:xfrm>
            <a:off x="4099149" y="4595151"/>
            <a:ext cx="160948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034EF3-F8AD-42CE-823A-45EB0AE717B6}"/>
              </a:ext>
            </a:extLst>
          </p:cNvPr>
          <p:cNvSpPr txBox="1"/>
          <p:nvPr/>
        </p:nvSpPr>
        <p:spPr>
          <a:xfrm rot="19412782">
            <a:off x="4448156" y="2336941"/>
            <a:ext cx="541373" cy="276672"/>
          </a:xfrm>
          <a:prstGeom prst="rect">
            <a:avLst/>
          </a:prstGeom>
          <a:noFill/>
          <a:ln w="28575">
            <a:solidFill>
              <a:srgbClr val="F5885D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8D4BC7-200F-4DE2-8500-35FB51D43802}"/>
              </a:ext>
            </a:extLst>
          </p:cNvPr>
          <p:cNvSpPr txBox="1"/>
          <p:nvPr/>
        </p:nvSpPr>
        <p:spPr>
          <a:xfrm rot="12850364">
            <a:off x="3582894" y="2387104"/>
            <a:ext cx="541373" cy="276672"/>
          </a:xfrm>
          <a:prstGeom prst="rect">
            <a:avLst/>
          </a:prstGeom>
          <a:noFill/>
          <a:ln w="28575">
            <a:solidFill>
              <a:srgbClr val="F5885D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9634A8-1F6F-4E8E-9332-66877E4B7EEB}"/>
              </a:ext>
            </a:extLst>
          </p:cNvPr>
          <p:cNvSpPr txBox="1"/>
          <p:nvPr/>
        </p:nvSpPr>
        <p:spPr>
          <a:xfrm rot="19412782">
            <a:off x="4342984" y="4985699"/>
            <a:ext cx="541373" cy="276672"/>
          </a:xfrm>
          <a:prstGeom prst="rect">
            <a:avLst/>
          </a:prstGeom>
          <a:noFill/>
          <a:ln w="28575">
            <a:solidFill>
              <a:srgbClr val="F5885D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DBCD37-0E7F-4145-8336-AEA419A39AA6}"/>
              </a:ext>
            </a:extLst>
          </p:cNvPr>
          <p:cNvSpPr txBox="1"/>
          <p:nvPr/>
        </p:nvSpPr>
        <p:spPr>
          <a:xfrm rot="12850364">
            <a:off x="3473154" y="4991309"/>
            <a:ext cx="541373" cy="276672"/>
          </a:xfrm>
          <a:prstGeom prst="rect">
            <a:avLst/>
          </a:prstGeom>
          <a:noFill/>
          <a:ln w="28575">
            <a:solidFill>
              <a:srgbClr val="F5885D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9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081F-AEC9-4441-B5CB-7B29E9BA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4A51F-1417-4851-BBA3-3453EEC37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9C4C-EF03-4242-8B88-5D4E4271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2" name="Picture 11" descr="\documentclass{article}&#10;\usepackage{amsmath}&#10;%\usepackage{xcolor}&#10;%\usepackage{empheq} % Equation in box&#10;\pagestyle{empty}&#10;\begin{document}&#10;&#10;\begin{equation*}&#10;\begin{aligned}&#10; {m \frac{\partial^{2} W}{\partial t^{2}}+\frac{\partial^{2}}{\partial x^{2}}\left(E I \frac{\partial^{2} W}{\partial x^{2}}\right)=q(x, t)}&#10;\end{aligned}&#10;\end{equation*}&#10; &#10;&#10;&#10;&#10;\end{document}" title="IguanaTex Bitmap Display">
            <a:extLst>
              <a:ext uri="{FF2B5EF4-FFF2-40B4-BE49-F238E27FC236}">
                <a16:creationId xmlns:a16="http://schemas.microsoft.com/office/drawing/2014/main" id="{57AE57E1-E1CF-4474-8F86-5DCD53A306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540000"/>
            <a:ext cx="3911619" cy="6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89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081F-AEC9-4441-B5CB-7B29E9BA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4A51F-1417-4851-BBA3-3453EEC37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9C4C-EF03-4242-8B88-5D4E4271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4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DA6AF085-1342-4A41-8FF8-E7B501982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8350" y="212725"/>
            <a:ext cx="7683500" cy="628650"/>
          </a:xfrm>
        </p:spPr>
        <p:txBody>
          <a:bodyPr>
            <a:noAutofit/>
          </a:bodyPr>
          <a:lstStyle/>
          <a:p>
            <a:pPr algn="ctr"/>
            <a:r>
              <a:rPr lang="en-US" altLang="en-US" b="1" dirty="0"/>
              <a:t>Development Timeline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8D71AC45-9271-4450-9F82-647D04D19260}"/>
              </a:ext>
            </a:extLst>
          </p:cNvPr>
          <p:cNvSpPr/>
          <p:nvPr/>
        </p:nvSpPr>
        <p:spPr>
          <a:xfrm>
            <a:off x="7512050" y="990600"/>
            <a:ext cx="3003550" cy="5334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Next week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5B2295-6F63-4089-A1C6-880A82EFA312}"/>
              </a:ext>
            </a:extLst>
          </p:cNvPr>
          <p:cNvSpPr/>
          <p:nvPr/>
        </p:nvSpPr>
        <p:spPr>
          <a:xfrm>
            <a:off x="1873250" y="990600"/>
            <a:ext cx="27432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Past week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3C5E24-0698-47CB-B1BB-52F607A6B712}"/>
              </a:ext>
            </a:extLst>
          </p:cNvPr>
          <p:cNvSpPr/>
          <p:nvPr/>
        </p:nvSpPr>
        <p:spPr>
          <a:xfrm>
            <a:off x="4464050" y="990600"/>
            <a:ext cx="32004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This week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3BB41D-17C4-4EF0-A2E8-DDEB85C59C29}"/>
              </a:ext>
            </a:extLst>
          </p:cNvPr>
          <p:cNvSpPr/>
          <p:nvPr/>
        </p:nvSpPr>
        <p:spPr>
          <a:xfrm>
            <a:off x="1873250" y="1524000"/>
            <a:ext cx="2743200" cy="5334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Activities/Issues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1E381-9A96-4960-80B7-948BE8DA57DA}"/>
              </a:ext>
            </a:extLst>
          </p:cNvPr>
          <p:cNvSpPr/>
          <p:nvPr/>
        </p:nvSpPr>
        <p:spPr>
          <a:xfrm>
            <a:off x="1873250" y="2133600"/>
            <a:ext cx="2730500" cy="2286000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 outward protection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 inward protection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E3BBB7-F95C-4AE2-9FF2-74F6EE4AB2F7}"/>
              </a:ext>
            </a:extLst>
          </p:cNvPr>
          <p:cNvSpPr/>
          <p:nvPr/>
        </p:nvSpPr>
        <p:spPr>
          <a:xfrm>
            <a:off x="4540250" y="1524000"/>
            <a:ext cx="3048000" cy="5334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Ongoing Effort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65A7FD-6120-4031-9841-FACD592C8A52}"/>
              </a:ext>
            </a:extLst>
          </p:cNvPr>
          <p:cNvSpPr/>
          <p:nvPr/>
        </p:nvSpPr>
        <p:spPr>
          <a:xfrm>
            <a:off x="4603750" y="2133600"/>
            <a:ext cx="2895600" cy="2286000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 up outward protection part of paper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A1EE33-D843-44FE-AE32-342D17336F59}"/>
              </a:ext>
            </a:extLst>
          </p:cNvPr>
          <p:cNvSpPr/>
          <p:nvPr/>
        </p:nvSpPr>
        <p:spPr>
          <a:xfrm>
            <a:off x="7512051" y="1524000"/>
            <a:ext cx="2735263" cy="5334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Plan/Thoughts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1B2D3-F5A3-48A8-BAA0-3E7BAE2FCE81}"/>
              </a:ext>
            </a:extLst>
          </p:cNvPr>
          <p:cNvSpPr/>
          <p:nvPr/>
        </p:nvSpPr>
        <p:spPr>
          <a:xfrm>
            <a:off x="7488238" y="2133600"/>
            <a:ext cx="2743200" cy="2286000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 up outward &amp; Inward protection paper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/>
              </a:rPr>
              <a:t>FEM model / FSI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9DDBC-7B3C-4EA4-8724-EED8D5F0F6A2}"/>
              </a:ext>
            </a:extLst>
          </p:cNvPr>
          <p:cNvSpPr/>
          <p:nvPr/>
        </p:nvSpPr>
        <p:spPr>
          <a:xfrm>
            <a:off x="4592638" y="4967289"/>
            <a:ext cx="2895600" cy="17383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Flux per unit width for each facial feature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Normal velocity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Jet velocity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Reynolds number based on channel opening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020934-8C7E-4960-B2A6-3F17D87D48DE}"/>
              </a:ext>
            </a:extLst>
          </p:cNvPr>
          <p:cNvSpPr/>
          <p:nvPr/>
        </p:nvSpPr>
        <p:spPr>
          <a:xfrm>
            <a:off x="1868488" y="4967288"/>
            <a:ext cx="2743200" cy="17383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Literature on Jet Velocity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 cases fails (P=nan) for facial feature ears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000F5F-5615-45F7-8647-FB59B8A7E08F}"/>
              </a:ext>
            </a:extLst>
          </p:cNvPr>
          <p:cNvSpPr/>
          <p:nvPr/>
        </p:nvSpPr>
        <p:spPr>
          <a:xfrm>
            <a:off x="7512050" y="4981576"/>
            <a:ext cx="2719388" cy="17383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92E881-B506-4BF1-BAA7-44B33B4BC379}"/>
              </a:ext>
            </a:extLst>
          </p:cNvPr>
          <p:cNvSpPr/>
          <p:nvPr/>
        </p:nvSpPr>
        <p:spPr>
          <a:xfrm>
            <a:off x="1868488" y="4433888"/>
            <a:ext cx="2743200" cy="533400"/>
          </a:xfrm>
          <a:prstGeom prst="rect">
            <a:avLst/>
          </a:prstGeom>
          <a:solidFill>
            <a:srgbClr val="F47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Outcomes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Success/Failure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9A7A48-416B-4564-B492-C6E0EEB0DCFA}"/>
              </a:ext>
            </a:extLst>
          </p:cNvPr>
          <p:cNvSpPr/>
          <p:nvPr/>
        </p:nvSpPr>
        <p:spPr>
          <a:xfrm>
            <a:off x="4535488" y="4433888"/>
            <a:ext cx="3048000" cy="533400"/>
          </a:xfrm>
          <a:prstGeom prst="rect">
            <a:avLst/>
          </a:prstGeom>
          <a:solidFill>
            <a:srgbClr val="F47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Major 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94D36C-6596-43BF-9C14-4EC140D0D8A9}"/>
              </a:ext>
            </a:extLst>
          </p:cNvPr>
          <p:cNvSpPr/>
          <p:nvPr/>
        </p:nvSpPr>
        <p:spPr>
          <a:xfrm>
            <a:off x="7507288" y="4433888"/>
            <a:ext cx="2735262" cy="533400"/>
          </a:xfrm>
          <a:prstGeom prst="rect">
            <a:avLst/>
          </a:prstGeom>
          <a:solidFill>
            <a:srgbClr val="F47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Anticipated Results</a:t>
            </a:r>
          </a:p>
        </p:txBody>
      </p:sp>
    </p:spTree>
    <p:extLst>
      <p:ext uri="{BB962C8B-B14F-4D97-AF65-F5344CB8AC3E}">
        <p14:creationId xmlns:p14="http://schemas.microsoft.com/office/powerpoint/2010/main" val="29032792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0066-A9F8-427C-BD0B-F85AA4C7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16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5200702-66C2-4067-BE33-92065A72D915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Peripheral leakage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629DF7-6C9E-47BE-B835-FB71F32F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53" y="1232563"/>
            <a:ext cx="3262296" cy="24467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9F40A5-171F-45BD-BC10-256EF5B3F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909" y="1232563"/>
            <a:ext cx="3364244" cy="2523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F366E1-AE75-44BD-9407-2AFAA150E18E}"/>
              </a:ext>
            </a:extLst>
          </p:cNvPr>
          <p:cNvSpPr txBox="1"/>
          <p:nvPr/>
        </p:nvSpPr>
        <p:spPr>
          <a:xfrm>
            <a:off x="8153400" y="1601793"/>
            <a:ext cx="3657600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Unique pattern of peripheral leakage for each faces and each facial feature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At alpha = 0 the leakage from each face is similar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As alpha = 0 corresponds to the mean face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163888-604A-44FB-81A2-B150B0CF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909" y="3982172"/>
            <a:ext cx="3364244" cy="2523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EBA7F4-F49A-4429-BCD7-F18D142D5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53" y="3982173"/>
            <a:ext cx="3260980" cy="2523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F74B0E-350E-4429-90B9-ADACCFBEA448}"/>
              </a:ext>
            </a:extLst>
          </p:cNvPr>
          <p:cNvSpPr txBox="1"/>
          <p:nvPr/>
        </p:nvSpPr>
        <p:spPr>
          <a:xfrm>
            <a:off x="5960198" y="4544839"/>
            <a:ext cx="271604" cy="1533850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0066-A9F8-427C-BD0B-F85AA4C7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17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5200702-66C2-4067-BE33-92065A72D915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Peripheral leakage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629DF7-6C9E-47BE-B835-FB71F32F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53" y="1232563"/>
            <a:ext cx="3262296" cy="24467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431049C-753E-164D-970A-67AE43491DDC}"/>
              </a:ext>
            </a:extLst>
          </p:cNvPr>
          <p:cNvGrpSpPr/>
          <p:nvPr/>
        </p:nvGrpSpPr>
        <p:grpSpPr>
          <a:xfrm>
            <a:off x="417153" y="993874"/>
            <a:ext cx="11247169" cy="5545038"/>
            <a:chOff x="417153" y="993874"/>
            <a:chExt cx="11247169" cy="554503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E9F40A5-171F-45BD-BC10-256EF5B3F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36909" y="1232563"/>
              <a:ext cx="3364244" cy="2523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163888-604A-44FB-81A2-B150B0CF1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36909" y="3982172"/>
              <a:ext cx="3364244" cy="2523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EBA7F4-F49A-4429-BCD7-F18D142D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7153" y="4020897"/>
              <a:ext cx="3260980" cy="244573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D2C12B5-3A88-4CB1-9949-C0F6DB81E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0078" y="1232563"/>
              <a:ext cx="3364244" cy="2523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DF0EADA-366A-4B91-9C4C-DD04EF29A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0078" y="4015729"/>
              <a:ext cx="3364244" cy="252318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2E5502-4473-1C4F-927A-53188940F401}"/>
                </a:ext>
              </a:extLst>
            </p:cNvPr>
            <p:cNvSpPr txBox="1"/>
            <p:nvPr/>
          </p:nvSpPr>
          <p:spPr>
            <a:xfrm>
              <a:off x="1526602" y="1399140"/>
              <a:ext cx="378896" cy="4267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324B267-0973-734F-A8CE-F9E13CBAAFA7}"/>
                </a:ext>
              </a:extLst>
            </p:cNvPr>
            <p:cNvCxnSpPr/>
            <p:nvPr/>
          </p:nvCxnSpPr>
          <p:spPr>
            <a:xfrm flipH="1">
              <a:off x="2020647" y="1037540"/>
              <a:ext cx="243840" cy="47737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1F819B8-FDB3-6845-B281-4B111380C9A3}"/>
                </a:ext>
              </a:extLst>
            </p:cNvPr>
            <p:cNvSpPr txBox="1"/>
            <p:nvPr/>
          </p:nvSpPr>
          <p:spPr>
            <a:xfrm>
              <a:off x="2278479" y="1399140"/>
              <a:ext cx="378896" cy="4267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F618BF3-104A-F24E-BE2A-1474120F0783}"/>
                </a:ext>
              </a:extLst>
            </p:cNvPr>
            <p:cNvCxnSpPr/>
            <p:nvPr/>
          </p:nvCxnSpPr>
          <p:spPr>
            <a:xfrm flipH="1">
              <a:off x="2671367" y="993874"/>
              <a:ext cx="243840" cy="47737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5996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0066-A9F8-427C-BD0B-F85AA4C7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18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5200702-66C2-4067-BE33-92065A72D915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Peripheral leakage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629DF7-6C9E-47BE-B835-FB71F32F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53" y="1232563"/>
            <a:ext cx="3262296" cy="24467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9F40A5-171F-45BD-BC10-256EF5B3F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909" y="1232563"/>
            <a:ext cx="3364244" cy="2523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163888-604A-44FB-81A2-B150B0CF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909" y="3982172"/>
            <a:ext cx="3364244" cy="2523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EBA7F4-F49A-4429-BCD7-F18D142D5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53" y="4020897"/>
            <a:ext cx="3260980" cy="2445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C12B5-3A88-4CB1-9949-C0F6DB81E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0078" y="1232563"/>
            <a:ext cx="3364244" cy="2523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F0EADA-366A-4B91-9C4C-DD04EF29A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0078" y="4015729"/>
            <a:ext cx="3364244" cy="2523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66786D-58E3-4DC0-8C2B-8732C94520CE}"/>
              </a:ext>
            </a:extLst>
          </p:cNvPr>
          <p:cNvCxnSpPr/>
          <p:nvPr/>
        </p:nvCxnSpPr>
        <p:spPr>
          <a:xfrm>
            <a:off x="7957996" y="1050202"/>
            <a:ext cx="0" cy="55859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9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DA6AF085-1342-4A41-8FF8-E7B5019823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8350" y="212725"/>
            <a:ext cx="7683500" cy="628650"/>
          </a:xfrm>
        </p:spPr>
        <p:txBody>
          <a:bodyPr>
            <a:noAutofit/>
          </a:bodyPr>
          <a:lstStyle/>
          <a:p>
            <a:pPr algn="ctr"/>
            <a:r>
              <a:rPr lang="en-US" altLang="en-US" b="1" dirty="0"/>
              <a:t>Development Timeline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8D71AC45-9271-4450-9F82-647D04D19260}"/>
              </a:ext>
            </a:extLst>
          </p:cNvPr>
          <p:cNvSpPr/>
          <p:nvPr/>
        </p:nvSpPr>
        <p:spPr>
          <a:xfrm>
            <a:off x="7512050" y="990600"/>
            <a:ext cx="3003550" cy="5334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Next week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5B2295-6F63-4089-A1C6-880A82EFA312}"/>
              </a:ext>
            </a:extLst>
          </p:cNvPr>
          <p:cNvSpPr/>
          <p:nvPr/>
        </p:nvSpPr>
        <p:spPr>
          <a:xfrm>
            <a:off x="1873250" y="990600"/>
            <a:ext cx="27432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Past week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3C5E24-0698-47CB-B1BB-52F607A6B712}"/>
              </a:ext>
            </a:extLst>
          </p:cNvPr>
          <p:cNvSpPr/>
          <p:nvPr/>
        </p:nvSpPr>
        <p:spPr>
          <a:xfrm>
            <a:off x="4464050" y="990600"/>
            <a:ext cx="32004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This week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3BB41D-17C4-4EF0-A2E8-DDEB85C59C29}"/>
              </a:ext>
            </a:extLst>
          </p:cNvPr>
          <p:cNvSpPr/>
          <p:nvPr/>
        </p:nvSpPr>
        <p:spPr>
          <a:xfrm>
            <a:off x="1873250" y="1524000"/>
            <a:ext cx="2743200" cy="5334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Activities/Issues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71E381-9A96-4960-80B7-948BE8DA57DA}"/>
              </a:ext>
            </a:extLst>
          </p:cNvPr>
          <p:cNvSpPr/>
          <p:nvPr/>
        </p:nvSpPr>
        <p:spPr>
          <a:xfrm>
            <a:off x="1873250" y="2133600"/>
            <a:ext cx="2730500" cy="2286000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 outward protection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Mask inward protection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E3BBB7-F95C-4AE2-9FF2-74F6EE4AB2F7}"/>
              </a:ext>
            </a:extLst>
          </p:cNvPr>
          <p:cNvSpPr/>
          <p:nvPr/>
        </p:nvSpPr>
        <p:spPr>
          <a:xfrm>
            <a:off x="4540250" y="1524000"/>
            <a:ext cx="3048000" cy="5334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Ongoing Effort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65A7FD-6120-4031-9841-FACD592C8A52}"/>
              </a:ext>
            </a:extLst>
          </p:cNvPr>
          <p:cNvSpPr/>
          <p:nvPr/>
        </p:nvSpPr>
        <p:spPr>
          <a:xfrm>
            <a:off x="4603750" y="2133600"/>
            <a:ext cx="2895600" cy="2286000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 up outward protection part of paper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A1EE33-D843-44FE-AE32-342D17336F59}"/>
              </a:ext>
            </a:extLst>
          </p:cNvPr>
          <p:cNvSpPr/>
          <p:nvPr/>
        </p:nvSpPr>
        <p:spPr>
          <a:xfrm>
            <a:off x="7512051" y="1524000"/>
            <a:ext cx="2735263" cy="5334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Plan/Thoughts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1B2D3-F5A3-48A8-BAA0-3E7BAE2FCE81}"/>
              </a:ext>
            </a:extLst>
          </p:cNvPr>
          <p:cNvSpPr/>
          <p:nvPr/>
        </p:nvSpPr>
        <p:spPr>
          <a:xfrm>
            <a:off x="7488238" y="2133600"/>
            <a:ext cx="2743200" cy="2286000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Wrap up outward &amp; Inward protection paper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/>
              </a:rPr>
              <a:t>FEM model / FSI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9DDBC-7B3C-4EA4-8724-EED8D5F0F6A2}"/>
              </a:ext>
            </a:extLst>
          </p:cNvPr>
          <p:cNvSpPr/>
          <p:nvPr/>
        </p:nvSpPr>
        <p:spPr>
          <a:xfrm>
            <a:off x="4592638" y="4967289"/>
            <a:ext cx="2895600" cy="17383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Flux per unit width for each facial feature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Normal velocity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Jet velocity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020934-8C7E-4960-B2A6-3F17D87D48DE}"/>
              </a:ext>
            </a:extLst>
          </p:cNvPr>
          <p:cNvSpPr/>
          <p:nvPr/>
        </p:nvSpPr>
        <p:spPr>
          <a:xfrm>
            <a:off x="1868488" y="4967288"/>
            <a:ext cx="2743200" cy="17383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Literature on jet velocity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 cases fails (P=nan) for facial feature ears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000F5F-5615-45F7-8647-FB59B8A7E08F}"/>
              </a:ext>
            </a:extLst>
          </p:cNvPr>
          <p:cNvSpPr/>
          <p:nvPr/>
        </p:nvSpPr>
        <p:spPr>
          <a:xfrm>
            <a:off x="7512050" y="4981576"/>
            <a:ext cx="2719388" cy="173831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/>
              </a:rPr>
              <a:t>Some Inward protection model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/>
            </a:endParaRP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Verdana"/>
              </a:rPr>
              <a:t>Running …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92E881-B506-4BF1-BAA7-44B33B4BC379}"/>
              </a:ext>
            </a:extLst>
          </p:cNvPr>
          <p:cNvSpPr/>
          <p:nvPr/>
        </p:nvSpPr>
        <p:spPr>
          <a:xfrm>
            <a:off x="1868488" y="4433888"/>
            <a:ext cx="2743200" cy="533400"/>
          </a:xfrm>
          <a:prstGeom prst="rect">
            <a:avLst/>
          </a:prstGeom>
          <a:solidFill>
            <a:srgbClr val="F47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Outcomes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Success/Failure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9A7A48-416B-4564-B492-C6E0EEB0DCFA}"/>
              </a:ext>
            </a:extLst>
          </p:cNvPr>
          <p:cNvSpPr/>
          <p:nvPr/>
        </p:nvSpPr>
        <p:spPr>
          <a:xfrm>
            <a:off x="4535488" y="4433888"/>
            <a:ext cx="3048000" cy="533400"/>
          </a:xfrm>
          <a:prstGeom prst="rect">
            <a:avLst/>
          </a:prstGeom>
          <a:solidFill>
            <a:srgbClr val="F47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Major 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94D36C-6596-43BF-9C14-4EC140D0D8A9}"/>
              </a:ext>
            </a:extLst>
          </p:cNvPr>
          <p:cNvSpPr/>
          <p:nvPr/>
        </p:nvSpPr>
        <p:spPr>
          <a:xfrm>
            <a:off x="7507288" y="4433888"/>
            <a:ext cx="2735262" cy="533400"/>
          </a:xfrm>
          <a:prstGeom prst="rect">
            <a:avLst/>
          </a:prstGeom>
          <a:solidFill>
            <a:srgbClr val="F47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Verdana"/>
              </a:rPr>
              <a:t>Anticipated Results</a:t>
            </a:r>
          </a:p>
        </p:txBody>
      </p:sp>
    </p:spTree>
    <p:extLst>
      <p:ext uri="{BB962C8B-B14F-4D97-AF65-F5344CB8AC3E}">
        <p14:creationId xmlns:p14="http://schemas.microsoft.com/office/powerpoint/2010/main" val="96802529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Feature Comparison (Eyes)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205942-F8B8-4D2F-A989-77DAD7FCF16C}"/>
              </a:ext>
            </a:extLst>
          </p:cNvPr>
          <p:cNvSpPr txBox="1"/>
          <p:nvPr/>
        </p:nvSpPr>
        <p:spPr>
          <a:xfrm>
            <a:off x="8774369" y="2003759"/>
            <a:ext cx="2982029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flow leakage is pronounced in nose tips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overall trend is similar from both IP and OP cases</a:t>
            </a:r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7F66E9-B2D4-4CF7-B34A-9E8F1AB79BF0}"/>
              </a:ext>
            </a:extLst>
          </p:cNvPr>
          <p:cNvGrpSpPr/>
          <p:nvPr/>
        </p:nvGrpSpPr>
        <p:grpSpPr>
          <a:xfrm>
            <a:off x="267105" y="1014112"/>
            <a:ext cx="8167028" cy="5662059"/>
            <a:chOff x="267105" y="1014112"/>
            <a:chExt cx="8167028" cy="5662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87D76D-152E-4ACE-9327-B5C9EA3FF5A6}"/>
                </a:ext>
              </a:extLst>
            </p:cNvPr>
            <p:cNvGrpSpPr/>
            <p:nvPr/>
          </p:nvGrpSpPr>
          <p:grpSpPr>
            <a:xfrm>
              <a:off x="267105" y="1501147"/>
              <a:ext cx="8167028" cy="4502766"/>
              <a:chOff x="76981" y="1477204"/>
              <a:chExt cx="8870309" cy="4556511"/>
            </a:xfrm>
          </p:grpSpPr>
          <p:pic>
            <p:nvPicPr>
              <p:cNvPr id="7" name="圖片 2">
                <a:extLst>
                  <a:ext uri="{FF2B5EF4-FFF2-40B4-BE49-F238E27FC236}">
                    <a16:creationId xmlns:a16="http://schemas.microsoft.com/office/drawing/2014/main" id="{C7F52820-7800-421E-BDE6-DDB45509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3985" y="1477205"/>
                <a:ext cx="2691412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圖片 2">
                <a:extLst>
                  <a:ext uri="{FF2B5EF4-FFF2-40B4-BE49-F238E27FC236}">
                    <a16:creationId xmlns:a16="http://schemas.microsoft.com/office/drawing/2014/main" id="{145CB7FD-D22D-4826-99C1-36EDC452C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94931" y="1477205"/>
                <a:ext cx="2691412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圖片 2">
                <a:extLst>
                  <a:ext uri="{FF2B5EF4-FFF2-40B4-BE49-F238E27FC236}">
                    <a16:creationId xmlns:a16="http://schemas.microsoft.com/office/drawing/2014/main" id="{B1AE27BF-CC46-4AF1-850F-F497BF8E6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55878" y="1477204"/>
                <a:ext cx="2691412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圖片 2">
                <a:extLst>
                  <a:ext uri="{FF2B5EF4-FFF2-40B4-BE49-F238E27FC236}">
                    <a16:creationId xmlns:a16="http://schemas.microsoft.com/office/drawing/2014/main" id="{3581AE05-E13F-469D-9959-0E2CB553E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81" y="4153731"/>
                <a:ext cx="2691412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圖片 2">
                <a:extLst>
                  <a:ext uri="{FF2B5EF4-FFF2-40B4-BE49-F238E27FC236}">
                    <a16:creationId xmlns:a16="http://schemas.microsoft.com/office/drawing/2014/main" id="{A621F9CC-BA99-4B49-9EDC-0D24C6FE3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37924" y="4153729"/>
                <a:ext cx="2691412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圖片 2">
                <a:extLst>
                  <a:ext uri="{FF2B5EF4-FFF2-40B4-BE49-F238E27FC236}">
                    <a16:creationId xmlns:a16="http://schemas.microsoft.com/office/drawing/2014/main" id="{8C9A96C6-1EE1-4512-AAD9-6296AE940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98872" y="4153728"/>
                <a:ext cx="2691412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/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=−1.</m:t>
                        </m:r>
                      </m:oMath>
                    </a14:m>
                    <a:r>
                      <a:rPr lang="en-US" sz="1200" dirty="0"/>
                      <a:t>5</a:t>
                    </a:r>
                  </a:p>
                </p:txBody>
              </p:sp>
            </mc:Choice>
            <mc:Fallback xmlns="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t="-2326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/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/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 =1.5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00ED25-CEE8-4341-8EA3-C3592ADA1DAB}"/>
                </a:ext>
              </a:extLst>
            </p:cNvPr>
            <p:cNvSpPr txBox="1"/>
            <p:nvPr/>
          </p:nvSpPr>
          <p:spPr>
            <a:xfrm>
              <a:off x="3414576" y="6306839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Outward Protection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9C43ED-69A9-4A7B-B16A-B36399B92082}"/>
                </a:ext>
              </a:extLst>
            </p:cNvPr>
            <p:cNvSpPr txBox="1"/>
            <p:nvPr/>
          </p:nvSpPr>
          <p:spPr>
            <a:xfrm>
              <a:off x="3551926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Inward Protection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BBBD9E-051B-48F7-8E01-26C2E6CC71A9}"/>
                </a:ext>
              </a:extLst>
            </p:cNvPr>
            <p:cNvSpPr txBox="1"/>
            <p:nvPr/>
          </p:nvSpPr>
          <p:spPr>
            <a:xfrm>
              <a:off x="5582730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u="sng" dirty="0">
                  <a:solidFill>
                    <a:srgbClr val="0000CC"/>
                  </a:solidFill>
                </a:rPr>
                <a:t>Flux per unit width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9A3A409-AC52-429C-A1A1-78AB8F291645}"/>
              </a:ext>
            </a:extLst>
          </p:cNvPr>
          <p:cNvSpPr txBox="1"/>
          <p:nvPr/>
        </p:nvSpPr>
        <p:spPr>
          <a:xfrm>
            <a:off x="7151376" y="1888859"/>
            <a:ext cx="160948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D3A258-3AA6-47C6-A465-4C43AD89D3EB}"/>
              </a:ext>
            </a:extLst>
          </p:cNvPr>
          <p:cNvSpPr txBox="1"/>
          <p:nvPr/>
        </p:nvSpPr>
        <p:spPr>
          <a:xfrm>
            <a:off x="7070902" y="4530534"/>
            <a:ext cx="160948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F2292C-7288-1045-A1FA-3F728DBFEE10}"/>
              </a:ext>
            </a:extLst>
          </p:cNvPr>
          <p:cNvSpPr txBox="1"/>
          <p:nvPr/>
        </p:nvSpPr>
        <p:spPr>
          <a:xfrm>
            <a:off x="6794067" y="1888859"/>
            <a:ext cx="160948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2DDCFF-ABCA-CF4A-A13D-737A373869E6}"/>
              </a:ext>
            </a:extLst>
          </p:cNvPr>
          <p:cNvSpPr txBox="1"/>
          <p:nvPr/>
        </p:nvSpPr>
        <p:spPr>
          <a:xfrm>
            <a:off x="6767905" y="4530534"/>
            <a:ext cx="160948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8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Feature Comparison (Eyes)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205942-F8B8-4D2F-A989-77DAD7FCF16C}"/>
              </a:ext>
            </a:extLst>
          </p:cNvPr>
          <p:cNvSpPr txBox="1"/>
          <p:nvPr/>
        </p:nvSpPr>
        <p:spPr>
          <a:xfrm>
            <a:off x="8774369" y="2003759"/>
            <a:ext cx="298202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Mostly flow leaks from the cheek regions  for IP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flow leakage is pronounced in nose center and chin tips joining nose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56B865-6FE1-4422-873D-95B408DAAE08}"/>
              </a:ext>
            </a:extLst>
          </p:cNvPr>
          <p:cNvGrpSpPr/>
          <p:nvPr/>
        </p:nvGrpSpPr>
        <p:grpSpPr>
          <a:xfrm>
            <a:off x="267105" y="1014112"/>
            <a:ext cx="8170726" cy="5662059"/>
            <a:chOff x="267105" y="1014112"/>
            <a:chExt cx="8170726" cy="5662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87D76D-152E-4ACE-9327-B5C9EA3FF5A6}"/>
                </a:ext>
              </a:extLst>
            </p:cNvPr>
            <p:cNvGrpSpPr/>
            <p:nvPr/>
          </p:nvGrpSpPr>
          <p:grpSpPr>
            <a:xfrm>
              <a:off x="267105" y="1432955"/>
              <a:ext cx="8170726" cy="4641920"/>
              <a:chOff x="76981" y="1408198"/>
              <a:chExt cx="8874325" cy="4697326"/>
            </a:xfrm>
          </p:grpSpPr>
          <p:pic>
            <p:nvPicPr>
              <p:cNvPr id="7" name="圖片 2">
                <a:extLst>
                  <a:ext uri="{FF2B5EF4-FFF2-40B4-BE49-F238E27FC236}">
                    <a16:creationId xmlns:a16="http://schemas.microsoft.com/office/drawing/2014/main" id="{C7F52820-7800-421E-BDE6-DDB45509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3985" y="1408199"/>
                <a:ext cx="2695428" cy="2020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圖片 2">
                <a:extLst>
                  <a:ext uri="{FF2B5EF4-FFF2-40B4-BE49-F238E27FC236}">
                    <a16:creationId xmlns:a16="http://schemas.microsoft.com/office/drawing/2014/main" id="{145CB7FD-D22D-4826-99C1-36EDC452C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94931" y="1408199"/>
                <a:ext cx="2695428" cy="2020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圖片 2">
                <a:extLst>
                  <a:ext uri="{FF2B5EF4-FFF2-40B4-BE49-F238E27FC236}">
                    <a16:creationId xmlns:a16="http://schemas.microsoft.com/office/drawing/2014/main" id="{B1AE27BF-CC46-4AF1-850F-F497BF8E6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55878" y="1408198"/>
                <a:ext cx="2695428" cy="2020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圖片 2">
                <a:extLst>
                  <a:ext uri="{FF2B5EF4-FFF2-40B4-BE49-F238E27FC236}">
                    <a16:creationId xmlns:a16="http://schemas.microsoft.com/office/drawing/2014/main" id="{3581AE05-E13F-469D-9959-0E2CB553E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81" y="4084724"/>
                <a:ext cx="2695426" cy="2020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圖片 2">
                <a:extLst>
                  <a:ext uri="{FF2B5EF4-FFF2-40B4-BE49-F238E27FC236}">
                    <a16:creationId xmlns:a16="http://schemas.microsoft.com/office/drawing/2014/main" id="{A621F9CC-BA99-4B49-9EDC-0D24C6FE3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37926" y="4084724"/>
                <a:ext cx="2695428" cy="2020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圖片 2">
                <a:extLst>
                  <a:ext uri="{FF2B5EF4-FFF2-40B4-BE49-F238E27FC236}">
                    <a16:creationId xmlns:a16="http://schemas.microsoft.com/office/drawing/2014/main" id="{8C9A96C6-1EE1-4512-AAD9-6296AE940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98873" y="4084723"/>
                <a:ext cx="2695428" cy="2020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/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=−1.</m:t>
                        </m:r>
                      </m:oMath>
                    </a14:m>
                    <a:r>
                      <a:rPr lang="en-US" sz="1200" dirty="0"/>
                      <a:t>5</a:t>
                    </a:r>
                  </a:p>
                </p:txBody>
              </p:sp>
            </mc:Choice>
            <mc:Fallback xmlns="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t="-2326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/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/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 =1.5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00ED25-CEE8-4341-8EA3-C3592ADA1DAB}"/>
                </a:ext>
              </a:extLst>
            </p:cNvPr>
            <p:cNvSpPr txBox="1"/>
            <p:nvPr/>
          </p:nvSpPr>
          <p:spPr>
            <a:xfrm>
              <a:off x="3414576" y="6306839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Outward Protection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9C43ED-69A9-4A7B-B16A-B36399B92082}"/>
                </a:ext>
              </a:extLst>
            </p:cNvPr>
            <p:cNvSpPr txBox="1"/>
            <p:nvPr/>
          </p:nvSpPr>
          <p:spPr>
            <a:xfrm>
              <a:off x="3551926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Inward Protection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22F7D6-D9BC-40F7-A198-83974FDF5696}"/>
                </a:ext>
              </a:extLst>
            </p:cNvPr>
            <p:cNvSpPr txBox="1"/>
            <p:nvPr/>
          </p:nvSpPr>
          <p:spPr>
            <a:xfrm>
              <a:off x="5582730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00CC"/>
                  </a:solidFill>
                </a:rPr>
                <a:t>Normal velocity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75C29F-AD00-4C9E-8767-5286A118470E}"/>
              </a:ext>
            </a:extLst>
          </p:cNvPr>
          <p:cNvSpPr txBox="1"/>
          <p:nvPr/>
        </p:nvSpPr>
        <p:spPr>
          <a:xfrm>
            <a:off x="7196970" y="2003759"/>
            <a:ext cx="542274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AE59D0-D64E-4FAF-96BD-3A34CB41F9ED}"/>
              </a:ext>
            </a:extLst>
          </p:cNvPr>
          <p:cNvSpPr txBox="1"/>
          <p:nvPr/>
        </p:nvSpPr>
        <p:spPr>
          <a:xfrm>
            <a:off x="4084803" y="4585753"/>
            <a:ext cx="160948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68473D-B2E2-43FA-BCA0-6C03AEA3D376}"/>
              </a:ext>
            </a:extLst>
          </p:cNvPr>
          <p:cNvSpPr txBox="1"/>
          <p:nvPr/>
        </p:nvSpPr>
        <p:spPr>
          <a:xfrm>
            <a:off x="6905466" y="4526961"/>
            <a:ext cx="160948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58C8C7-E8D2-48C5-9764-4B3CB21CD8A3}"/>
              </a:ext>
            </a:extLst>
          </p:cNvPr>
          <p:cNvSpPr txBox="1"/>
          <p:nvPr/>
        </p:nvSpPr>
        <p:spPr>
          <a:xfrm>
            <a:off x="1283318" y="4517644"/>
            <a:ext cx="160948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CB466E-F922-41A3-8A61-4BD08047780C}"/>
              </a:ext>
            </a:extLst>
          </p:cNvPr>
          <p:cNvSpPr txBox="1"/>
          <p:nvPr/>
        </p:nvSpPr>
        <p:spPr>
          <a:xfrm>
            <a:off x="7196970" y="4906455"/>
            <a:ext cx="503153" cy="3445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Facial Feature Comparison (Nose)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205942-F8B8-4D2F-A989-77DAD7FCF16C}"/>
              </a:ext>
            </a:extLst>
          </p:cNvPr>
          <p:cNvSpPr txBox="1"/>
          <p:nvPr/>
        </p:nvSpPr>
        <p:spPr>
          <a:xfrm>
            <a:off x="8774369" y="2003759"/>
            <a:ext cx="2982029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flow leakage is pronounced in nose tips and chin and nose intersection for IP case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overall leakage is dominant on all channels placed on nose</a:t>
            </a:r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7F66E9-B2D4-4CF7-B34A-9E8F1AB79BF0}"/>
              </a:ext>
            </a:extLst>
          </p:cNvPr>
          <p:cNvGrpSpPr/>
          <p:nvPr/>
        </p:nvGrpSpPr>
        <p:grpSpPr>
          <a:xfrm>
            <a:off x="267106" y="1014112"/>
            <a:ext cx="8167027" cy="5662059"/>
            <a:chOff x="267106" y="1014112"/>
            <a:chExt cx="8167027" cy="5662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87D76D-152E-4ACE-9327-B5C9EA3FF5A6}"/>
                </a:ext>
              </a:extLst>
            </p:cNvPr>
            <p:cNvGrpSpPr/>
            <p:nvPr/>
          </p:nvGrpSpPr>
          <p:grpSpPr>
            <a:xfrm>
              <a:off x="267106" y="1501147"/>
              <a:ext cx="8167027" cy="4502766"/>
              <a:chOff x="76982" y="1477204"/>
              <a:chExt cx="8870308" cy="4556511"/>
            </a:xfrm>
          </p:grpSpPr>
          <p:pic>
            <p:nvPicPr>
              <p:cNvPr id="7" name="圖片 2">
                <a:extLst>
                  <a:ext uri="{FF2B5EF4-FFF2-40B4-BE49-F238E27FC236}">
                    <a16:creationId xmlns:a16="http://schemas.microsoft.com/office/drawing/2014/main" id="{C7F52820-7800-421E-BDE6-DDB45509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3986" y="1477205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圖片 2">
                <a:extLst>
                  <a:ext uri="{FF2B5EF4-FFF2-40B4-BE49-F238E27FC236}">
                    <a16:creationId xmlns:a16="http://schemas.microsoft.com/office/drawing/2014/main" id="{145CB7FD-D22D-4826-99C1-36EDC452C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94932" y="1477205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圖片 2">
                <a:extLst>
                  <a:ext uri="{FF2B5EF4-FFF2-40B4-BE49-F238E27FC236}">
                    <a16:creationId xmlns:a16="http://schemas.microsoft.com/office/drawing/2014/main" id="{B1AE27BF-CC46-4AF1-850F-F497BF8E6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55878" y="1477204"/>
                <a:ext cx="2691412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圖片 2">
                <a:extLst>
                  <a:ext uri="{FF2B5EF4-FFF2-40B4-BE49-F238E27FC236}">
                    <a16:creationId xmlns:a16="http://schemas.microsoft.com/office/drawing/2014/main" id="{3581AE05-E13F-469D-9959-0E2CB553E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82" y="4153731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圖片 2">
                <a:extLst>
                  <a:ext uri="{FF2B5EF4-FFF2-40B4-BE49-F238E27FC236}">
                    <a16:creationId xmlns:a16="http://schemas.microsoft.com/office/drawing/2014/main" id="{A621F9CC-BA99-4B49-9EDC-0D24C6FE3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37925" y="4153729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圖片 2">
                <a:extLst>
                  <a:ext uri="{FF2B5EF4-FFF2-40B4-BE49-F238E27FC236}">
                    <a16:creationId xmlns:a16="http://schemas.microsoft.com/office/drawing/2014/main" id="{8C9A96C6-1EE1-4512-AAD9-6296AE940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98873" y="4153728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/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=−1.</m:t>
                        </m:r>
                      </m:oMath>
                    </a14:m>
                    <a:r>
                      <a:rPr lang="en-US" sz="1200" dirty="0"/>
                      <a:t>5</a:t>
                    </a:r>
                  </a:p>
                </p:txBody>
              </p:sp>
            </mc:Choice>
            <mc:Fallback xmlns="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t="-2326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/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/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 =1.5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00ED25-CEE8-4341-8EA3-C3592ADA1DAB}"/>
                </a:ext>
              </a:extLst>
            </p:cNvPr>
            <p:cNvSpPr txBox="1"/>
            <p:nvPr/>
          </p:nvSpPr>
          <p:spPr>
            <a:xfrm>
              <a:off x="3414576" y="6306839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Outward Protection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9C43ED-69A9-4A7B-B16A-B36399B92082}"/>
                </a:ext>
              </a:extLst>
            </p:cNvPr>
            <p:cNvSpPr txBox="1"/>
            <p:nvPr/>
          </p:nvSpPr>
          <p:spPr>
            <a:xfrm>
              <a:off x="3551926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Inward Protection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BBBD9E-051B-48F7-8E01-26C2E6CC71A9}"/>
                </a:ext>
              </a:extLst>
            </p:cNvPr>
            <p:cNvSpPr txBox="1"/>
            <p:nvPr/>
          </p:nvSpPr>
          <p:spPr>
            <a:xfrm>
              <a:off x="5582730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00CC"/>
                  </a:solidFill>
                </a:rPr>
                <a:t>Flux per unit width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5C5399D-BD1C-49BF-90EF-BC3E2E83692D}"/>
              </a:ext>
            </a:extLst>
          </p:cNvPr>
          <p:cNvSpPr txBox="1"/>
          <p:nvPr/>
        </p:nvSpPr>
        <p:spPr>
          <a:xfrm>
            <a:off x="1094633" y="4630076"/>
            <a:ext cx="539020" cy="4760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CFC0DB-36FE-401C-BA0D-D34B24CD23E0}"/>
              </a:ext>
            </a:extLst>
          </p:cNvPr>
          <p:cNvSpPr txBox="1"/>
          <p:nvPr/>
        </p:nvSpPr>
        <p:spPr>
          <a:xfrm>
            <a:off x="3927570" y="4588390"/>
            <a:ext cx="539020" cy="4760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1B6D3E-9708-4699-B8D3-D2B98CEE4E8E}"/>
              </a:ext>
            </a:extLst>
          </p:cNvPr>
          <p:cNvSpPr txBox="1"/>
          <p:nvPr/>
        </p:nvSpPr>
        <p:spPr>
          <a:xfrm>
            <a:off x="6716430" y="4598927"/>
            <a:ext cx="539020" cy="4760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F4C5AB-ECEC-424D-9C9F-CFBDAB931C05}"/>
              </a:ext>
            </a:extLst>
          </p:cNvPr>
          <p:cNvSpPr txBox="1"/>
          <p:nvPr/>
        </p:nvSpPr>
        <p:spPr>
          <a:xfrm>
            <a:off x="1478128" y="2003759"/>
            <a:ext cx="155525" cy="527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562A53-81C3-40D6-8EB7-A1FFBA17FA27}"/>
              </a:ext>
            </a:extLst>
          </p:cNvPr>
          <p:cNvSpPr txBox="1"/>
          <p:nvPr/>
        </p:nvSpPr>
        <p:spPr>
          <a:xfrm rot="19412782">
            <a:off x="1529799" y="2310398"/>
            <a:ext cx="541373" cy="276672"/>
          </a:xfrm>
          <a:prstGeom prst="rect">
            <a:avLst/>
          </a:prstGeom>
          <a:noFill/>
          <a:ln w="28575">
            <a:solidFill>
              <a:srgbClr val="F5885D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7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Facial Feature Comparison (Nose)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205942-F8B8-4D2F-A989-77DAD7FCF16C}"/>
                  </a:ext>
                </a:extLst>
              </p:cNvPr>
              <p:cNvSpPr txBox="1"/>
              <p:nvPr/>
            </p:nvSpPr>
            <p:spPr>
              <a:xfrm>
                <a:off x="8745026" y="1432955"/>
                <a:ext cx="2982029" cy="45243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Mostly flow leaks from the cheek regions  for IP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flow leakage is pronounced in nose center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distribution of normal velocity is uniform in for outward protection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=−1.5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205942-F8B8-4D2F-A989-77DAD7FCF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026" y="1432955"/>
                <a:ext cx="2982029" cy="4524315"/>
              </a:xfrm>
              <a:prstGeom prst="rect">
                <a:avLst/>
              </a:prstGeom>
              <a:blipFill>
                <a:blip r:embed="rId2"/>
                <a:stretch>
                  <a:fillRect l="-2648" t="-941" r="-34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756B865-6FE1-4422-873D-95B408DAAE08}"/>
              </a:ext>
            </a:extLst>
          </p:cNvPr>
          <p:cNvGrpSpPr/>
          <p:nvPr/>
        </p:nvGrpSpPr>
        <p:grpSpPr>
          <a:xfrm>
            <a:off x="267105" y="1014112"/>
            <a:ext cx="8170726" cy="5662059"/>
            <a:chOff x="267105" y="1014112"/>
            <a:chExt cx="8170726" cy="5662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87D76D-152E-4ACE-9327-B5C9EA3FF5A6}"/>
                </a:ext>
              </a:extLst>
            </p:cNvPr>
            <p:cNvGrpSpPr/>
            <p:nvPr/>
          </p:nvGrpSpPr>
          <p:grpSpPr>
            <a:xfrm>
              <a:off x="267105" y="1432955"/>
              <a:ext cx="8170726" cy="4641919"/>
              <a:chOff x="76981" y="1408198"/>
              <a:chExt cx="8874325" cy="4697325"/>
            </a:xfrm>
          </p:grpSpPr>
          <p:pic>
            <p:nvPicPr>
              <p:cNvPr id="7" name="圖片 2">
                <a:extLst>
                  <a:ext uri="{FF2B5EF4-FFF2-40B4-BE49-F238E27FC236}">
                    <a16:creationId xmlns:a16="http://schemas.microsoft.com/office/drawing/2014/main" id="{C7F52820-7800-421E-BDE6-DDB45509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3985" y="1477204"/>
                <a:ext cx="2695428" cy="18827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圖片 2">
                <a:extLst>
                  <a:ext uri="{FF2B5EF4-FFF2-40B4-BE49-F238E27FC236}">
                    <a16:creationId xmlns:a16="http://schemas.microsoft.com/office/drawing/2014/main" id="{145CB7FD-D22D-4826-99C1-36EDC452C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94931" y="1477204"/>
                <a:ext cx="2695428" cy="18827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圖片 2">
                <a:extLst>
                  <a:ext uri="{FF2B5EF4-FFF2-40B4-BE49-F238E27FC236}">
                    <a16:creationId xmlns:a16="http://schemas.microsoft.com/office/drawing/2014/main" id="{B1AE27BF-CC46-4AF1-850F-F497BF8E6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55878" y="1408198"/>
                <a:ext cx="2695428" cy="2020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圖片 2">
                <a:extLst>
                  <a:ext uri="{FF2B5EF4-FFF2-40B4-BE49-F238E27FC236}">
                    <a16:creationId xmlns:a16="http://schemas.microsoft.com/office/drawing/2014/main" id="{3581AE05-E13F-469D-9959-0E2CB553E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81" y="4084723"/>
                <a:ext cx="2691412" cy="2020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圖片 2">
                <a:extLst>
                  <a:ext uri="{FF2B5EF4-FFF2-40B4-BE49-F238E27FC236}">
                    <a16:creationId xmlns:a16="http://schemas.microsoft.com/office/drawing/2014/main" id="{A621F9CC-BA99-4B49-9EDC-0D24C6FE3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37926" y="4084722"/>
                <a:ext cx="2695428" cy="2020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圖片 2">
                <a:extLst>
                  <a:ext uri="{FF2B5EF4-FFF2-40B4-BE49-F238E27FC236}">
                    <a16:creationId xmlns:a16="http://schemas.microsoft.com/office/drawing/2014/main" id="{8C9A96C6-1EE1-4512-AAD9-6296AE940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31171" y="4088338"/>
                <a:ext cx="2820134" cy="20171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/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=−1.</m:t>
                        </m:r>
                      </m:oMath>
                    </a14:m>
                    <a:r>
                      <a:rPr lang="en-US" sz="1200" dirty="0"/>
                      <a:t>5</a:t>
                    </a:r>
                  </a:p>
                </p:txBody>
              </p:sp>
            </mc:Choice>
            <mc:Fallback xmlns="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 t="-2326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/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/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 =1.5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00ED25-CEE8-4341-8EA3-C3592ADA1DAB}"/>
                </a:ext>
              </a:extLst>
            </p:cNvPr>
            <p:cNvSpPr txBox="1"/>
            <p:nvPr/>
          </p:nvSpPr>
          <p:spPr>
            <a:xfrm>
              <a:off x="3414576" y="6306839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Outward Protection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9C43ED-69A9-4A7B-B16A-B36399B92082}"/>
                </a:ext>
              </a:extLst>
            </p:cNvPr>
            <p:cNvSpPr txBox="1"/>
            <p:nvPr/>
          </p:nvSpPr>
          <p:spPr>
            <a:xfrm>
              <a:off x="3551926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Inward Protection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22F7D6-D9BC-40F7-A198-83974FDF5696}"/>
                </a:ext>
              </a:extLst>
            </p:cNvPr>
            <p:cNvSpPr txBox="1"/>
            <p:nvPr/>
          </p:nvSpPr>
          <p:spPr>
            <a:xfrm>
              <a:off x="5582730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CC"/>
                  </a:solidFill>
                </a:rPr>
                <a:t>Normal velocity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75DB248-F282-48AE-A4E8-CC6E2B610092}"/>
              </a:ext>
            </a:extLst>
          </p:cNvPr>
          <p:cNvSpPr txBox="1"/>
          <p:nvPr/>
        </p:nvSpPr>
        <p:spPr>
          <a:xfrm>
            <a:off x="7196970" y="2003759"/>
            <a:ext cx="542274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1007C-BD4D-4013-8887-37172E83479C}"/>
              </a:ext>
            </a:extLst>
          </p:cNvPr>
          <p:cNvSpPr txBox="1"/>
          <p:nvPr/>
        </p:nvSpPr>
        <p:spPr>
          <a:xfrm>
            <a:off x="4377241" y="2003759"/>
            <a:ext cx="542274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C57DB6-D3CE-4851-8345-A3E3800A32A7}"/>
              </a:ext>
            </a:extLst>
          </p:cNvPr>
          <p:cNvSpPr txBox="1"/>
          <p:nvPr/>
        </p:nvSpPr>
        <p:spPr>
          <a:xfrm>
            <a:off x="1633653" y="2003759"/>
            <a:ext cx="542274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FE84B2-2C91-4685-83C3-FC7C21869592}"/>
              </a:ext>
            </a:extLst>
          </p:cNvPr>
          <p:cNvSpPr txBox="1"/>
          <p:nvPr/>
        </p:nvSpPr>
        <p:spPr>
          <a:xfrm>
            <a:off x="1094633" y="4630076"/>
            <a:ext cx="539020" cy="4760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A475E3-B918-47CD-AF15-78A36D75879E}"/>
              </a:ext>
            </a:extLst>
          </p:cNvPr>
          <p:cNvSpPr txBox="1"/>
          <p:nvPr/>
        </p:nvSpPr>
        <p:spPr>
          <a:xfrm>
            <a:off x="6905466" y="4530533"/>
            <a:ext cx="160948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A6E4C4-6B0F-4A39-A19B-428F356335C2}"/>
              </a:ext>
            </a:extLst>
          </p:cNvPr>
          <p:cNvSpPr txBox="1"/>
          <p:nvPr/>
        </p:nvSpPr>
        <p:spPr>
          <a:xfrm>
            <a:off x="4099149" y="4595151"/>
            <a:ext cx="160948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227968" y="49733"/>
            <a:ext cx="7849097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Feature Comparison (Cheek)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205942-F8B8-4D2F-A989-77DAD7FCF16C}"/>
              </a:ext>
            </a:extLst>
          </p:cNvPr>
          <p:cNvSpPr txBox="1"/>
          <p:nvPr/>
        </p:nvSpPr>
        <p:spPr>
          <a:xfrm>
            <a:off x="8802758" y="1591748"/>
            <a:ext cx="2982029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flow leakage is pronounced in cheek regions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similar behavior is seen for chin cases too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overall leakage is dominant on all channels placed on nose and chin</a:t>
            </a:r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7F66E9-B2D4-4CF7-B34A-9E8F1AB79BF0}"/>
              </a:ext>
            </a:extLst>
          </p:cNvPr>
          <p:cNvGrpSpPr/>
          <p:nvPr/>
        </p:nvGrpSpPr>
        <p:grpSpPr>
          <a:xfrm>
            <a:off x="267106" y="1014112"/>
            <a:ext cx="8167026" cy="5662059"/>
            <a:chOff x="267106" y="1014112"/>
            <a:chExt cx="8167026" cy="5662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87D76D-152E-4ACE-9327-B5C9EA3FF5A6}"/>
                </a:ext>
              </a:extLst>
            </p:cNvPr>
            <p:cNvGrpSpPr/>
            <p:nvPr/>
          </p:nvGrpSpPr>
          <p:grpSpPr>
            <a:xfrm>
              <a:off x="267106" y="1501147"/>
              <a:ext cx="8167026" cy="4502766"/>
              <a:chOff x="76982" y="1477204"/>
              <a:chExt cx="8870307" cy="4556511"/>
            </a:xfrm>
          </p:grpSpPr>
          <p:pic>
            <p:nvPicPr>
              <p:cNvPr id="7" name="圖片 2">
                <a:extLst>
                  <a:ext uri="{FF2B5EF4-FFF2-40B4-BE49-F238E27FC236}">
                    <a16:creationId xmlns:a16="http://schemas.microsoft.com/office/drawing/2014/main" id="{C7F52820-7800-421E-BDE6-DDB45509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3986" y="1477205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圖片 2">
                <a:extLst>
                  <a:ext uri="{FF2B5EF4-FFF2-40B4-BE49-F238E27FC236}">
                    <a16:creationId xmlns:a16="http://schemas.microsoft.com/office/drawing/2014/main" id="{145CB7FD-D22D-4826-99C1-36EDC452C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94932" y="1477205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圖片 2">
                <a:extLst>
                  <a:ext uri="{FF2B5EF4-FFF2-40B4-BE49-F238E27FC236}">
                    <a16:creationId xmlns:a16="http://schemas.microsoft.com/office/drawing/2014/main" id="{B1AE27BF-CC46-4AF1-850F-F497BF8E6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55879" y="1477204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圖片 2">
                <a:extLst>
                  <a:ext uri="{FF2B5EF4-FFF2-40B4-BE49-F238E27FC236}">
                    <a16:creationId xmlns:a16="http://schemas.microsoft.com/office/drawing/2014/main" id="{3581AE05-E13F-469D-9959-0E2CB553E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82" y="4153731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圖片 2">
                <a:extLst>
                  <a:ext uri="{FF2B5EF4-FFF2-40B4-BE49-F238E27FC236}">
                    <a16:creationId xmlns:a16="http://schemas.microsoft.com/office/drawing/2014/main" id="{A621F9CC-BA99-4B49-9EDC-0D24C6FE3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37925" y="4153729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圖片 2">
                <a:extLst>
                  <a:ext uri="{FF2B5EF4-FFF2-40B4-BE49-F238E27FC236}">
                    <a16:creationId xmlns:a16="http://schemas.microsoft.com/office/drawing/2014/main" id="{8C9A96C6-1EE1-4512-AAD9-6296AE940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98873" y="4153728"/>
                <a:ext cx="2691410" cy="1879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/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=−1.</m:t>
                        </m:r>
                      </m:oMath>
                    </a14:m>
                    <a:r>
                      <a:rPr lang="en-US" sz="1200" dirty="0"/>
                      <a:t>5</a:t>
                    </a:r>
                  </a:p>
                </p:txBody>
              </p:sp>
            </mc:Choice>
            <mc:Fallback xmlns="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t="-2326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/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/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 =1.5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00ED25-CEE8-4341-8EA3-C3592ADA1DAB}"/>
                </a:ext>
              </a:extLst>
            </p:cNvPr>
            <p:cNvSpPr txBox="1"/>
            <p:nvPr/>
          </p:nvSpPr>
          <p:spPr>
            <a:xfrm>
              <a:off x="3414576" y="6306839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Outward Protection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9C43ED-69A9-4A7B-B16A-B36399B92082}"/>
                </a:ext>
              </a:extLst>
            </p:cNvPr>
            <p:cNvSpPr txBox="1"/>
            <p:nvPr/>
          </p:nvSpPr>
          <p:spPr>
            <a:xfrm>
              <a:off x="3551926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Inward Protection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BBBD9E-051B-48F7-8E01-26C2E6CC71A9}"/>
                </a:ext>
              </a:extLst>
            </p:cNvPr>
            <p:cNvSpPr txBox="1"/>
            <p:nvPr/>
          </p:nvSpPr>
          <p:spPr>
            <a:xfrm>
              <a:off x="5582730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CC"/>
                  </a:solidFill>
                </a:rPr>
                <a:t>Flux per unit width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7DB151-DFA8-4AC7-9453-D47A754792B6}"/>
              </a:ext>
            </a:extLst>
          </p:cNvPr>
          <p:cNvSpPr txBox="1"/>
          <p:nvPr/>
        </p:nvSpPr>
        <p:spPr>
          <a:xfrm>
            <a:off x="1168126" y="2607397"/>
            <a:ext cx="443391" cy="2987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1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099149" y="49733"/>
            <a:ext cx="7977916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Feature Comparison (Cheek)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205942-F8B8-4D2F-A989-77DAD7FCF16C}"/>
              </a:ext>
            </a:extLst>
          </p:cNvPr>
          <p:cNvSpPr txBox="1"/>
          <p:nvPr/>
        </p:nvSpPr>
        <p:spPr>
          <a:xfrm>
            <a:off x="8745026" y="1432955"/>
            <a:ext cx="2982029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Mostly flow leaks from the cheek regions  for IP with alpha  = 0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distribution of normal velocity is uniform in in the cheeks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56B865-6FE1-4422-873D-95B408DAAE08}"/>
              </a:ext>
            </a:extLst>
          </p:cNvPr>
          <p:cNvGrpSpPr/>
          <p:nvPr/>
        </p:nvGrpSpPr>
        <p:grpSpPr>
          <a:xfrm>
            <a:off x="265257" y="1014112"/>
            <a:ext cx="8172574" cy="5662059"/>
            <a:chOff x="265257" y="1014112"/>
            <a:chExt cx="8172574" cy="56620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87D76D-152E-4ACE-9327-B5C9EA3FF5A6}"/>
                </a:ext>
              </a:extLst>
            </p:cNvPr>
            <p:cNvGrpSpPr/>
            <p:nvPr/>
          </p:nvGrpSpPr>
          <p:grpSpPr>
            <a:xfrm>
              <a:off x="265257" y="1501146"/>
              <a:ext cx="8172574" cy="4573728"/>
              <a:chOff x="74974" y="1477203"/>
              <a:chExt cx="8876332" cy="4628320"/>
            </a:xfrm>
          </p:grpSpPr>
          <p:pic>
            <p:nvPicPr>
              <p:cNvPr id="7" name="圖片 2">
                <a:extLst>
                  <a:ext uri="{FF2B5EF4-FFF2-40B4-BE49-F238E27FC236}">
                    <a16:creationId xmlns:a16="http://schemas.microsoft.com/office/drawing/2014/main" id="{C7F52820-7800-421E-BDE6-DDB455093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3985" y="1477204"/>
                <a:ext cx="2695428" cy="18827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圖片 2">
                <a:extLst>
                  <a:ext uri="{FF2B5EF4-FFF2-40B4-BE49-F238E27FC236}">
                    <a16:creationId xmlns:a16="http://schemas.microsoft.com/office/drawing/2014/main" id="{145CB7FD-D22D-4826-99C1-36EDC452C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94931" y="1477204"/>
                <a:ext cx="2695428" cy="18827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圖片 2">
                <a:extLst>
                  <a:ext uri="{FF2B5EF4-FFF2-40B4-BE49-F238E27FC236}">
                    <a16:creationId xmlns:a16="http://schemas.microsoft.com/office/drawing/2014/main" id="{B1AE27BF-CC46-4AF1-850F-F497BF8E6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55878" y="1477203"/>
                <a:ext cx="2695428" cy="18827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圖片 2">
                <a:extLst>
                  <a:ext uri="{FF2B5EF4-FFF2-40B4-BE49-F238E27FC236}">
                    <a16:creationId xmlns:a16="http://schemas.microsoft.com/office/drawing/2014/main" id="{3581AE05-E13F-469D-9959-0E2CB553E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4974" y="4153729"/>
                <a:ext cx="2695426" cy="18827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5" name="圖片 2">
                <a:extLst>
                  <a:ext uri="{FF2B5EF4-FFF2-40B4-BE49-F238E27FC236}">
                    <a16:creationId xmlns:a16="http://schemas.microsoft.com/office/drawing/2014/main" id="{A621F9CC-BA99-4B49-9EDC-0D24C6FE3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137926" y="4084722"/>
                <a:ext cx="2695428" cy="20208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6" name="圖片 2">
                <a:extLst>
                  <a:ext uri="{FF2B5EF4-FFF2-40B4-BE49-F238E27FC236}">
                    <a16:creationId xmlns:a16="http://schemas.microsoft.com/office/drawing/2014/main" id="{8C9A96C6-1EE1-4512-AAD9-6296AE940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93524" y="4155535"/>
                <a:ext cx="2695428" cy="188279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/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=−1.</m:t>
                        </m:r>
                      </m:oMath>
                    </a14:m>
                    <a:r>
                      <a:rPr lang="en-US" sz="1200" dirty="0"/>
                      <a:t>5</a:t>
                    </a:r>
                  </a:p>
                </p:txBody>
              </p:sp>
            </mc:Choice>
            <mc:Fallback xmlns="">
              <p:sp>
                <p:nvSpPr>
                  <p:cNvPr id="18" name="Rectangle: Rounded Corners 3">
                    <a:extLst>
                      <a:ext uri="{FF2B5EF4-FFF2-40B4-BE49-F238E27FC236}">
                        <a16:creationId xmlns:a16="http://schemas.microsoft.com/office/drawing/2014/main" id="{64F6FD7B-C0B0-4FAA-9FBF-0C748147D0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7251" y="3630314"/>
                    <a:ext cx="883787" cy="253095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t="-2326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/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=0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Rectangle: Rounded Corners 3">
                    <a:extLst>
                      <a:ext uri="{FF2B5EF4-FFF2-40B4-BE49-F238E27FC236}">
                        <a16:creationId xmlns:a16="http://schemas.microsoft.com/office/drawing/2014/main" id="{DD2112A6-1264-4ACA-9F58-0DBBCB1B9D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1925" y="3630314"/>
                    <a:ext cx="883787" cy="253095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/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 =1.5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Rectangle: Rounded Corners 3">
                    <a:extLst>
                      <a:ext uri="{FF2B5EF4-FFF2-40B4-BE49-F238E27FC236}">
                        <a16:creationId xmlns:a16="http://schemas.microsoft.com/office/drawing/2014/main" id="{B1DCB0F3-6C23-44C1-B2C1-12DC6AB9CB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32496" y="3630314"/>
                    <a:ext cx="883787" cy="253095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00ED25-CEE8-4341-8EA3-C3592ADA1DAB}"/>
                </a:ext>
              </a:extLst>
            </p:cNvPr>
            <p:cNvSpPr txBox="1"/>
            <p:nvPr/>
          </p:nvSpPr>
          <p:spPr>
            <a:xfrm>
              <a:off x="3414576" y="6306839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Outward Protection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9C43ED-69A9-4A7B-B16A-B36399B92082}"/>
                </a:ext>
              </a:extLst>
            </p:cNvPr>
            <p:cNvSpPr txBox="1"/>
            <p:nvPr/>
          </p:nvSpPr>
          <p:spPr>
            <a:xfrm>
              <a:off x="3551926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Inward Protection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22F7D6-D9BC-40F7-A198-83974FDF5696}"/>
                </a:ext>
              </a:extLst>
            </p:cNvPr>
            <p:cNvSpPr txBox="1"/>
            <p:nvPr/>
          </p:nvSpPr>
          <p:spPr>
            <a:xfrm>
              <a:off x="5582730" y="1014112"/>
              <a:ext cx="2104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CC"/>
                  </a:solidFill>
                </a:rPr>
                <a:t>Normal velocity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791007C-BD4D-4013-8887-37172E83479C}"/>
              </a:ext>
            </a:extLst>
          </p:cNvPr>
          <p:cNvSpPr txBox="1"/>
          <p:nvPr/>
        </p:nvSpPr>
        <p:spPr>
          <a:xfrm>
            <a:off x="4004349" y="2067443"/>
            <a:ext cx="511495" cy="36830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A6E4C4-6B0F-4A39-A19B-428F356335C2}"/>
              </a:ext>
            </a:extLst>
          </p:cNvPr>
          <p:cNvSpPr txBox="1"/>
          <p:nvPr/>
        </p:nvSpPr>
        <p:spPr>
          <a:xfrm>
            <a:off x="4099149" y="4595151"/>
            <a:ext cx="160948" cy="6427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034EF3-F8AD-42CE-823A-45EB0AE717B6}"/>
              </a:ext>
            </a:extLst>
          </p:cNvPr>
          <p:cNvSpPr txBox="1"/>
          <p:nvPr/>
        </p:nvSpPr>
        <p:spPr>
          <a:xfrm rot="19412782">
            <a:off x="4448156" y="2336941"/>
            <a:ext cx="541373" cy="276672"/>
          </a:xfrm>
          <a:prstGeom prst="rect">
            <a:avLst/>
          </a:prstGeom>
          <a:noFill/>
          <a:ln w="28575">
            <a:solidFill>
              <a:srgbClr val="F5885D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8D4BC7-200F-4DE2-8500-35FB51D43802}"/>
              </a:ext>
            </a:extLst>
          </p:cNvPr>
          <p:cNvSpPr txBox="1"/>
          <p:nvPr/>
        </p:nvSpPr>
        <p:spPr>
          <a:xfrm rot="12850364">
            <a:off x="3582894" y="2387104"/>
            <a:ext cx="541373" cy="276672"/>
          </a:xfrm>
          <a:prstGeom prst="rect">
            <a:avLst/>
          </a:prstGeom>
          <a:noFill/>
          <a:ln w="28575">
            <a:solidFill>
              <a:srgbClr val="F5885D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9634A8-1F6F-4E8E-9332-66877E4B7EEB}"/>
              </a:ext>
            </a:extLst>
          </p:cNvPr>
          <p:cNvSpPr txBox="1"/>
          <p:nvPr/>
        </p:nvSpPr>
        <p:spPr>
          <a:xfrm rot="19412782">
            <a:off x="4342984" y="4985699"/>
            <a:ext cx="541373" cy="276672"/>
          </a:xfrm>
          <a:prstGeom prst="rect">
            <a:avLst/>
          </a:prstGeom>
          <a:noFill/>
          <a:ln w="28575">
            <a:solidFill>
              <a:srgbClr val="F5885D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DBCD37-0E7F-4145-8336-AEA419A39AA6}"/>
              </a:ext>
            </a:extLst>
          </p:cNvPr>
          <p:cNvSpPr txBox="1"/>
          <p:nvPr/>
        </p:nvSpPr>
        <p:spPr>
          <a:xfrm rot="12850364">
            <a:off x="3473154" y="4991309"/>
            <a:ext cx="541373" cy="276672"/>
          </a:xfrm>
          <a:prstGeom prst="rect">
            <a:avLst/>
          </a:prstGeom>
          <a:noFill/>
          <a:ln w="28575">
            <a:solidFill>
              <a:srgbClr val="F5885D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49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1625C-73D1-4378-A2D9-2CE7524A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2</a:t>
            </a:fld>
            <a:endParaRPr lang="en-US"/>
          </a:p>
        </p:txBody>
      </p:sp>
      <p:grpSp>
        <p:nvGrpSpPr>
          <p:cNvPr id="5" name="群組 21">
            <a:extLst>
              <a:ext uri="{FF2B5EF4-FFF2-40B4-BE49-F238E27FC236}">
                <a16:creationId xmlns:a16="http://schemas.microsoft.com/office/drawing/2014/main" id="{203725AB-D591-43AA-AC55-8750F9AAECB2}"/>
              </a:ext>
            </a:extLst>
          </p:cNvPr>
          <p:cNvGrpSpPr/>
          <p:nvPr/>
        </p:nvGrpSpPr>
        <p:grpSpPr>
          <a:xfrm>
            <a:off x="3152175" y="1807047"/>
            <a:ext cx="7918061" cy="1373094"/>
            <a:chOff x="782288" y="1222351"/>
            <a:chExt cx="5053433" cy="1200174"/>
          </a:xfrm>
        </p:grpSpPr>
        <p:grpSp>
          <p:nvGrpSpPr>
            <p:cNvPr id="6" name="群組 20">
              <a:extLst>
                <a:ext uri="{FF2B5EF4-FFF2-40B4-BE49-F238E27FC236}">
                  <a16:creationId xmlns:a16="http://schemas.microsoft.com/office/drawing/2014/main" id="{81DBE5E1-7486-4435-85FE-9BDC207A6F57}"/>
                </a:ext>
              </a:extLst>
            </p:cNvPr>
            <p:cNvGrpSpPr/>
            <p:nvPr/>
          </p:nvGrpSpPr>
          <p:grpSpPr>
            <a:xfrm>
              <a:off x="782288" y="1330862"/>
              <a:ext cx="2974102" cy="1091663"/>
              <a:chOff x="782288" y="1330862"/>
              <a:chExt cx="2974102" cy="1091663"/>
            </a:xfrm>
          </p:grpSpPr>
          <p:sp>
            <p:nvSpPr>
              <p:cNvPr id="36" name="十字形 69">
                <a:extLst>
                  <a:ext uri="{FF2B5EF4-FFF2-40B4-BE49-F238E27FC236}">
                    <a16:creationId xmlns:a16="http://schemas.microsoft.com/office/drawing/2014/main" id="{0AF0BED0-4567-43CB-B2FE-529E617E6AAF}"/>
                  </a:ext>
                </a:extLst>
              </p:cNvPr>
              <p:cNvSpPr/>
              <p:nvPr/>
            </p:nvSpPr>
            <p:spPr>
              <a:xfrm>
                <a:off x="833221" y="1856950"/>
                <a:ext cx="36576" cy="36576"/>
              </a:xfrm>
              <a:prstGeom prst="plus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圖片 136" descr="一張含有 尋找 的圖片&#10;&#10;自動產生的描述">
                <a:extLst>
                  <a:ext uri="{FF2B5EF4-FFF2-40B4-BE49-F238E27FC236}">
                    <a16:creationId xmlns:a16="http://schemas.microsoft.com/office/drawing/2014/main" id="{AEEE7972-A519-4A8F-BF17-3456D7EB3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95" r="10686"/>
              <a:stretch/>
            </p:blipFill>
            <p:spPr>
              <a:xfrm>
                <a:off x="782288" y="1330862"/>
                <a:ext cx="884927" cy="1091662"/>
              </a:xfrm>
              <a:prstGeom prst="rect">
                <a:avLst/>
              </a:prstGeom>
            </p:spPr>
          </p:pic>
          <p:pic>
            <p:nvPicPr>
              <p:cNvPr id="38" name="圖片 114">
                <a:extLst>
                  <a:ext uri="{FF2B5EF4-FFF2-40B4-BE49-F238E27FC236}">
                    <a16:creationId xmlns:a16="http://schemas.microsoft.com/office/drawing/2014/main" id="{B0AAC442-20FF-4608-848D-52C17DC760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00" r="10580"/>
              <a:stretch/>
            </p:blipFill>
            <p:spPr>
              <a:xfrm>
                <a:off x="1714630" y="1330862"/>
                <a:ext cx="884926" cy="1091663"/>
              </a:xfrm>
              <a:prstGeom prst="rect">
                <a:avLst/>
              </a:prstGeom>
            </p:spPr>
          </p:pic>
          <p:pic>
            <p:nvPicPr>
              <p:cNvPr id="39" name="圖片 115">
                <a:extLst>
                  <a:ext uri="{FF2B5EF4-FFF2-40B4-BE49-F238E27FC236}">
                    <a16:creationId xmlns:a16="http://schemas.microsoft.com/office/drawing/2014/main" id="{71125438-EA58-44EE-8176-CCF4C7CC30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06" r="10474"/>
              <a:stretch/>
            </p:blipFill>
            <p:spPr>
              <a:xfrm>
                <a:off x="2737351" y="1330862"/>
                <a:ext cx="884926" cy="1091662"/>
              </a:xfrm>
              <a:prstGeom prst="rect">
                <a:avLst/>
              </a:prstGeom>
            </p:spPr>
          </p:pic>
          <p:sp>
            <p:nvSpPr>
              <p:cNvPr id="40" name="橢圓 137">
                <a:extLst>
                  <a:ext uri="{FF2B5EF4-FFF2-40B4-BE49-F238E27FC236}">
                    <a16:creationId xmlns:a16="http://schemas.microsoft.com/office/drawing/2014/main" id="{A5F94C96-0CC5-4EB9-85E0-1F680DDDC4D5}"/>
                  </a:ext>
                </a:extLst>
              </p:cNvPr>
              <p:cNvSpPr/>
              <p:nvPr/>
            </p:nvSpPr>
            <p:spPr>
              <a:xfrm>
                <a:off x="1150325" y="1642323"/>
                <a:ext cx="27432" cy="274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橢圓 138">
                <a:extLst>
                  <a:ext uri="{FF2B5EF4-FFF2-40B4-BE49-F238E27FC236}">
                    <a16:creationId xmlns:a16="http://schemas.microsoft.com/office/drawing/2014/main" id="{23292621-2DDF-4EEF-9A91-E23F391F35C7}"/>
                  </a:ext>
                </a:extLst>
              </p:cNvPr>
              <p:cNvSpPr/>
              <p:nvPr/>
            </p:nvSpPr>
            <p:spPr>
              <a:xfrm>
                <a:off x="902675" y="1644228"/>
                <a:ext cx="27432" cy="274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圖片 120" descr="一張含有 文字 的圖片&#10;&#10;自動產生的描述">
                <a:extLst>
                  <a:ext uri="{FF2B5EF4-FFF2-40B4-BE49-F238E27FC236}">
                    <a16:creationId xmlns:a16="http://schemas.microsoft.com/office/drawing/2014/main" id="{E27B187B-638D-412D-A4A2-46033F31FDD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18" t="7619" r="14996" b="11335"/>
              <a:stretch/>
            </p:blipFill>
            <p:spPr>
              <a:xfrm>
                <a:off x="3570903" y="1982253"/>
                <a:ext cx="73152" cy="365760"/>
              </a:xfrm>
              <a:prstGeom prst="rect">
                <a:avLst/>
              </a:prstGeom>
            </p:spPr>
          </p:pic>
          <p:sp>
            <p:nvSpPr>
              <p:cNvPr id="44" name="矩形 125">
                <a:extLst>
                  <a:ext uri="{FF2B5EF4-FFF2-40B4-BE49-F238E27FC236}">
                    <a16:creationId xmlns:a16="http://schemas.microsoft.com/office/drawing/2014/main" id="{24F5E927-6CC3-481B-9700-E00EFCD65C72}"/>
                  </a:ext>
                </a:extLst>
              </p:cNvPr>
              <p:cNvSpPr/>
              <p:nvPr/>
            </p:nvSpPr>
            <p:spPr>
              <a:xfrm>
                <a:off x="3572808" y="1982253"/>
                <a:ext cx="73152" cy="36575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直線接點 126">
                <a:extLst>
                  <a:ext uri="{FF2B5EF4-FFF2-40B4-BE49-F238E27FC236}">
                    <a16:creationId xmlns:a16="http://schemas.microsoft.com/office/drawing/2014/main" id="{A83C986E-A6EC-4378-B1F2-EB22641583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6623" y="2165132"/>
                <a:ext cx="27432" cy="1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9" name="文字方塊 130">
                <a:extLst>
                  <a:ext uri="{FF2B5EF4-FFF2-40B4-BE49-F238E27FC236}">
                    <a16:creationId xmlns:a16="http://schemas.microsoft.com/office/drawing/2014/main" id="{7452D4C5-B034-43AF-8ABD-543FB034A203}"/>
                  </a:ext>
                </a:extLst>
              </p:cNvPr>
              <p:cNvSpPr txBox="1"/>
              <p:nvPr/>
            </p:nvSpPr>
            <p:spPr>
              <a:xfrm>
                <a:off x="3669692" y="2234469"/>
                <a:ext cx="866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0" name="文字方塊 131">
                <a:extLst>
                  <a:ext uri="{FF2B5EF4-FFF2-40B4-BE49-F238E27FC236}">
                    <a16:creationId xmlns:a16="http://schemas.microsoft.com/office/drawing/2014/main" id="{6FC36E15-C25B-4956-A2F8-396116BD73EC}"/>
                  </a:ext>
                </a:extLst>
              </p:cNvPr>
              <p:cNvSpPr txBox="1"/>
              <p:nvPr/>
            </p:nvSpPr>
            <p:spPr>
              <a:xfrm>
                <a:off x="3669692" y="1920087"/>
                <a:ext cx="866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" name="等腰三角形 5">
                <a:extLst>
                  <a:ext uri="{FF2B5EF4-FFF2-40B4-BE49-F238E27FC236}">
                    <a16:creationId xmlns:a16="http://schemas.microsoft.com/office/drawing/2014/main" id="{80D8F593-F508-4006-AB14-BD4A440138DF}"/>
                  </a:ext>
                </a:extLst>
              </p:cNvPr>
              <p:cNvSpPr/>
              <p:nvPr/>
            </p:nvSpPr>
            <p:spPr>
              <a:xfrm>
                <a:off x="984059" y="2115064"/>
                <a:ext cx="36576" cy="36576"/>
              </a:xfrm>
              <a:prstGeom prst="triangl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矩形 6">
                <a:extLst>
                  <a:ext uri="{FF2B5EF4-FFF2-40B4-BE49-F238E27FC236}">
                    <a16:creationId xmlns:a16="http://schemas.microsoft.com/office/drawing/2014/main" id="{D205B35C-DEE9-4CD5-9D84-00A2B975E3DB}"/>
                  </a:ext>
                </a:extLst>
              </p:cNvPr>
              <p:cNvSpPr/>
              <p:nvPr/>
            </p:nvSpPr>
            <p:spPr>
              <a:xfrm>
                <a:off x="938884" y="1757383"/>
                <a:ext cx="36576" cy="3657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菱形 7">
                <a:extLst>
                  <a:ext uri="{FF2B5EF4-FFF2-40B4-BE49-F238E27FC236}">
                    <a16:creationId xmlns:a16="http://schemas.microsoft.com/office/drawing/2014/main" id="{ED6C2459-56CB-4FC1-800E-256819A84697}"/>
                  </a:ext>
                </a:extLst>
              </p:cNvPr>
              <p:cNvSpPr/>
              <p:nvPr/>
            </p:nvSpPr>
            <p:spPr>
              <a:xfrm>
                <a:off x="1177757" y="1748239"/>
                <a:ext cx="36576" cy="45720"/>
              </a:xfrm>
              <a:prstGeom prst="diamond">
                <a:avLst/>
              </a:prstGeom>
              <a:solidFill>
                <a:srgbClr val="FF0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菱形 66">
                <a:extLst>
                  <a:ext uri="{FF2B5EF4-FFF2-40B4-BE49-F238E27FC236}">
                    <a16:creationId xmlns:a16="http://schemas.microsoft.com/office/drawing/2014/main" id="{FC3647BE-04BD-45D3-890D-1BB78D8578EB}"/>
                  </a:ext>
                </a:extLst>
              </p:cNvPr>
              <p:cNvSpPr/>
              <p:nvPr/>
            </p:nvSpPr>
            <p:spPr>
              <a:xfrm>
                <a:off x="847735" y="1755970"/>
                <a:ext cx="36576" cy="45720"/>
              </a:xfrm>
              <a:prstGeom prst="diamond">
                <a:avLst/>
              </a:prstGeom>
              <a:solidFill>
                <a:srgbClr val="FF0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十字形 8">
                <a:extLst>
                  <a:ext uri="{FF2B5EF4-FFF2-40B4-BE49-F238E27FC236}">
                    <a16:creationId xmlns:a16="http://schemas.microsoft.com/office/drawing/2014/main" id="{3498DB6E-D277-4A06-88B3-5C14ADEC461D}"/>
                  </a:ext>
                </a:extLst>
              </p:cNvPr>
              <p:cNvSpPr/>
              <p:nvPr/>
            </p:nvSpPr>
            <p:spPr>
              <a:xfrm>
                <a:off x="1298333" y="1868192"/>
                <a:ext cx="36576" cy="36576"/>
              </a:xfrm>
              <a:prstGeom prst="plus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星形: 五角 9">
                <a:extLst>
                  <a:ext uri="{FF2B5EF4-FFF2-40B4-BE49-F238E27FC236}">
                    <a16:creationId xmlns:a16="http://schemas.microsoft.com/office/drawing/2014/main" id="{735B12DE-5431-4B3A-A875-41AB59936C6E}"/>
                  </a:ext>
                </a:extLst>
              </p:cNvPr>
              <p:cNvSpPr/>
              <p:nvPr/>
            </p:nvSpPr>
            <p:spPr>
              <a:xfrm>
                <a:off x="1492870" y="1793959"/>
                <a:ext cx="45720" cy="45720"/>
              </a:xfrm>
              <a:prstGeom prst="star5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群組 19">
              <a:extLst>
                <a:ext uri="{FF2B5EF4-FFF2-40B4-BE49-F238E27FC236}">
                  <a16:creationId xmlns:a16="http://schemas.microsoft.com/office/drawing/2014/main" id="{A6431BCB-6225-49DF-A874-969736D7B9C9}"/>
                </a:ext>
              </a:extLst>
            </p:cNvPr>
            <p:cNvGrpSpPr/>
            <p:nvPr/>
          </p:nvGrpSpPr>
          <p:grpSpPr>
            <a:xfrm>
              <a:off x="4039950" y="1222351"/>
              <a:ext cx="1795771" cy="1151595"/>
              <a:chOff x="4039950" y="1222351"/>
              <a:chExt cx="1795771" cy="1151595"/>
            </a:xfrm>
          </p:grpSpPr>
          <p:pic>
            <p:nvPicPr>
              <p:cNvPr id="8" name="圖片 68" descr="一張含有 擺姿勢 的圖片&#10;&#10;自動產生的描述">
                <a:extLst>
                  <a:ext uri="{FF2B5EF4-FFF2-40B4-BE49-F238E27FC236}">
                    <a16:creationId xmlns:a16="http://schemas.microsoft.com/office/drawing/2014/main" id="{54CF335F-C6C4-42EE-A2C1-0AF6716ECC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41" t="15541" r="24938" b="16449"/>
              <a:stretch/>
            </p:blipFill>
            <p:spPr>
              <a:xfrm>
                <a:off x="4039950" y="1381333"/>
                <a:ext cx="875314" cy="992613"/>
              </a:xfrm>
              <a:prstGeom prst="rect">
                <a:avLst/>
              </a:prstGeom>
            </p:spPr>
          </p:pic>
          <p:pic>
            <p:nvPicPr>
              <p:cNvPr id="9" name="圖片 71">
                <a:extLst>
                  <a:ext uri="{FF2B5EF4-FFF2-40B4-BE49-F238E27FC236}">
                    <a16:creationId xmlns:a16="http://schemas.microsoft.com/office/drawing/2014/main" id="{9E743F03-2553-45F3-86B8-C3F42C05B6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81" t="26500" r="13981" b="23190"/>
              <a:stretch/>
            </p:blipFill>
            <p:spPr>
              <a:xfrm rot="5400000" flipH="1">
                <a:off x="4870007" y="1503488"/>
                <a:ext cx="952763" cy="703650"/>
              </a:xfrm>
              <a:prstGeom prst="rect">
                <a:avLst/>
              </a:prstGeom>
            </p:spPr>
          </p:pic>
          <p:cxnSp>
            <p:nvCxnSpPr>
              <p:cNvPr id="10" name="直線接點 72">
                <a:extLst>
                  <a:ext uri="{FF2B5EF4-FFF2-40B4-BE49-F238E27FC236}">
                    <a16:creationId xmlns:a16="http://schemas.microsoft.com/office/drawing/2014/main" id="{EA867D6D-B141-44CD-81FB-43C20A6AA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6956" y="2148010"/>
                <a:ext cx="205623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74">
                <a:extLst>
                  <a:ext uri="{FF2B5EF4-FFF2-40B4-BE49-F238E27FC236}">
                    <a16:creationId xmlns:a16="http://schemas.microsoft.com/office/drawing/2014/main" id="{FE00B3C1-F21D-4D24-953C-DA1EBF86B58B}"/>
                  </a:ext>
                </a:extLst>
              </p:cNvPr>
              <p:cNvCxnSpPr>
                <a:cxnSpLocks/>
                <a:stCxn id="35" idx="2"/>
              </p:cNvCxnSpPr>
              <p:nvPr/>
            </p:nvCxnSpPr>
            <p:spPr>
              <a:xfrm>
                <a:off x="5693704" y="1821391"/>
                <a:ext cx="214" cy="330249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字方塊 80">
                <a:extLst>
                  <a:ext uri="{FF2B5EF4-FFF2-40B4-BE49-F238E27FC236}">
                    <a16:creationId xmlns:a16="http://schemas.microsoft.com/office/drawing/2014/main" id="{9B38788D-A0DB-4524-8AC8-DAAA5CAC5443}"/>
                  </a:ext>
                </a:extLst>
              </p:cNvPr>
              <p:cNvSpPr txBox="1"/>
              <p:nvPr/>
            </p:nvSpPr>
            <p:spPr>
              <a:xfrm>
                <a:off x="5535225" y="1656480"/>
                <a:ext cx="1599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cxnSp>
            <p:nvCxnSpPr>
              <p:cNvPr id="13" name="直線接點 81">
                <a:extLst>
                  <a:ext uri="{FF2B5EF4-FFF2-40B4-BE49-F238E27FC236}">
                    <a16:creationId xmlns:a16="http://schemas.microsoft.com/office/drawing/2014/main" id="{F690FFA1-C1AB-463B-BC09-2C49B64E9010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>
                <a:off x="5533433" y="1807675"/>
                <a:ext cx="146555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字方塊 84">
                <a:extLst>
                  <a:ext uri="{FF2B5EF4-FFF2-40B4-BE49-F238E27FC236}">
                    <a16:creationId xmlns:a16="http://schemas.microsoft.com/office/drawing/2014/main" id="{AD0E2AED-228E-4821-B485-339BBD02679E}"/>
                  </a:ext>
                </a:extLst>
              </p:cNvPr>
              <p:cNvSpPr txBox="1"/>
              <p:nvPr/>
            </p:nvSpPr>
            <p:spPr>
              <a:xfrm>
                <a:off x="5675776" y="1891444"/>
                <a:ext cx="1599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cxnSp>
            <p:nvCxnSpPr>
              <p:cNvPr id="15" name="直線接點 87">
                <a:extLst>
                  <a:ext uri="{FF2B5EF4-FFF2-40B4-BE49-F238E27FC236}">
                    <a16:creationId xmlns:a16="http://schemas.microsoft.com/office/drawing/2014/main" id="{22B91A11-DA3C-4CCD-A2DC-7B2AAAC68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6476" y="1786339"/>
                <a:ext cx="0" cy="4243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88">
                <a:extLst>
                  <a:ext uri="{FF2B5EF4-FFF2-40B4-BE49-F238E27FC236}">
                    <a16:creationId xmlns:a16="http://schemas.microsoft.com/office/drawing/2014/main" id="{5FA43E09-9499-4797-9042-AC71A19C9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5678" y="1273611"/>
                <a:ext cx="0" cy="54864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91">
                <a:extLst>
                  <a:ext uri="{FF2B5EF4-FFF2-40B4-BE49-F238E27FC236}">
                    <a16:creationId xmlns:a16="http://schemas.microsoft.com/office/drawing/2014/main" id="{B1FCC5B0-70C1-40E4-AD0E-0F08240A7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87629" y="1273611"/>
                <a:ext cx="0" cy="54864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96">
                <a:extLst>
                  <a:ext uri="{FF2B5EF4-FFF2-40B4-BE49-F238E27FC236}">
                    <a16:creationId xmlns:a16="http://schemas.microsoft.com/office/drawing/2014/main" id="{C501C235-3726-4E3C-8E99-EAB2C06DE045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4135678" y="1314684"/>
                <a:ext cx="247762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97">
                <a:extLst>
                  <a:ext uri="{FF2B5EF4-FFF2-40B4-BE49-F238E27FC236}">
                    <a16:creationId xmlns:a16="http://schemas.microsoft.com/office/drawing/2014/main" id="{46132D10-3045-4768-B64A-21FCE4112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9691" y="1365471"/>
                <a:ext cx="0" cy="53129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99">
                <a:extLst>
                  <a:ext uri="{FF2B5EF4-FFF2-40B4-BE49-F238E27FC236}">
                    <a16:creationId xmlns:a16="http://schemas.microsoft.com/office/drawing/2014/main" id="{76552FE6-7D58-4B59-87C6-E9C8D968D6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3962" y="1365471"/>
                <a:ext cx="0" cy="52901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100">
                <a:extLst>
                  <a:ext uri="{FF2B5EF4-FFF2-40B4-BE49-F238E27FC236}">
                    <a16:creationId xmlns:a16="http://schemas.microsoft.com/office/drawing/2014/main" id="{54F04A1F-6152-46A2-9529-A0C0A7D1D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2820" y="1401210"/>
                <a:ext cx="128016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102">
                <a:extLst>
                  <a:ext uri="{FF2B5EF4-FFF2-40B4-BE49-F238E27FC236}">
                    <a16:creationId xmlns:a16="http://schemas.microsoft.com/office/drawing/2014/main" id="{87F1E87E-382E-4C81-88CA-AF167A38E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443" y="1835773"/>
                <a:ext cx="168179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103">
                <a:extLst>
                  <a:ext uri="{FF2B5EF4-FFF2-40B4-BE49-F238E27FC236}">
                    <a16:creationId xmlns:a16="http://schemas.microsoft.com/office/drawing/2014/main" id="{F793A2C2-94AB-4DC4-9091-F32BE46634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5443" y="1804492"/>
                <a:ext cx="0" cy="6314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104">
                <a:extLst>
                  <a:ext uri="{FF2B5EF4-FFF2-40B4-BE49-F238E27FC236}">
                    <a16:creationId xmlns:a16="http://schemas.microsoft.com/office/drawing/2014/main" id="{A40FF1B9-D47F-4AA5-93D5-31A63A4219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54988" y="1802587"/>
                <a:ext cx="0" cy="6314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字方塊 107">
                <a:extLst>
                  <a:ext uri="{FF2B5EF4-FFF2-40B4-BE49-F238E27FC236}">
                    <a16:creationId xmlns:a16="http://schemas.microsoft.com/office/drawing/2014/main" id="{3C3A4F02-3381-490B-8D3A-1639E097EEE1}"/>
                  </a:ext>
                </a:extLst>
              </p:cNvPr>
              <p:cNvSpPr txBox="1"/>
              <p:nvPr/>
            </p:nvSpPr>
            <p:spPr>
              <a:xfrm>
                <a:off x="4383440" y="1222351"/>
                <a:ext cx="1599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26" name="直線接點 108">
                <a:extLst>
                  <a:ext uri="{FF2B5EF4-FFF2-40B4-BE49-F238E27FC236}">
                    <a16:creationId xmlns:a16="http://schemas.microsoft.com/office/drawing/2014/main" id="{CC41398D-AA66-4F3B-8A5E-97C5270F6AA6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543385" y="1314684"/>
                <a:ext cx="244244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字方塊 109">
                <a:extLst>
                  <a:ext uri="{FF2B5EF4-FFF2-40B4-BE49-F238E27FC236}">
                    <a16:creationId xmlns:a16="http://schemas.microsoft.com/office/drawing/2014/main" id="{B375E657-3A4E-48ED-B883-972EFBE16BED}"/>
                  </a:ext>
                </a:extLst>
              </p:cNvPr>
              <p:cNvSpPr txBox="1"/>
              <p:nvPr/>
            </p:nvSpPr>
            <p:spPr>
              <a:xfrm>
                <a:off x="4381206" y="1308877"/>
                <a:ext cx="1599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8" name="文字方塊 111">
                <a:extLst>
                  <a:ext uri="{FF2B5EF4-FFF2-40B4-BE49-F238E27FC236}">
                    <a16:creationId xmlns:a16="http://schemas.microsoft.com/office/drawing/2014/main" id="{8454B644-CAC8-4BE4-A4AD-35381076E1C1}"/>
                  </a:ext>
                </a:extLst>
              </p:cNvPr>
              <p:cNvSpPr txBox="1"/>
              <p:nvPr/>
            </p:nvSpPr>
            <p:spPr>
              <a:xfrm>
                <a:off x="4389180" y="1690961"/>
                <a:ext cx="1599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cxnSp>
            <p:nvCxnSpPr>
              <p:cNvPr id="29" name="直線接點 113">
                <a:extLst>
                  <a:ext uri="{FF2B5EF4-FFF2-40B4-BE49-F238E27FC236}">
                    <a16:creationId xmlns:a16="http://schemas.microsoft.com/office/drawing/2014/main" id="{233C4CE1-78D9-444D-92D3-D51DD8B6E721}"/>
                  </a:ext>
                </a:extLst>
              </p:cNvPr>
              <p:cNvCxnSpPr>
                <a:cxnSpLocks/>
                <a:endCxn id="27" idx="3"/>
              </p:cNvCxnSpPr>
              <p:nvPr/>
            </p:nvCxnSpPr>
            <p:spPr>
              <a:xfrm flipH="1">
                <a:off x="4541151" y="1401210"/>
                <a:ext cx="1485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十字形 70">
                <a:extLst>
                  <a:ext uri="{FF2B5EF4-FFF2-40B4-BE49-F238E27FC236}">
                    <a16:creationId xmlns:a16="http://schemas.microsoft.com/office/drawing/2014/main" id="{1239BEDF-CF75-46A6-B70E-5917F9BC5837}"/>
                  </a:ext>
                </a:extLst>
              </p:cNvPr>
              <p:cNvSpPr/>
              <p:nvPr/>
            </p:nvSpPr>
            <p:spPr>
              <a:xfrm>
                <a:off x="4671636" y="1882085"/>
                <a:ext cx="36576" cy="36576"/>
              </a:xfrm>
              <a:prstGeom prst="plus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星形: 五角 73">
                <a:extLst>
                  <a:ext uri="{FF2B5EF4-FFF2-40B4-BE49-F238E27FC236}">
                    <a16:creationId xmlns:a16="http://schemas.microsoft.com/office/drawing/2014/main" id="{9F094580-1EC6-4208-BFB6-37834E2BA193}"/>
                  </a:ext>
                </a:extLst>
              </p:cNvPr>
              <p:cNvSpPr/>
              <p:nvPr/>
            </p:nvSpPr>
            <p:spPr>
              <a:xfrm>
                <a:off x="4112182" y="1801994"/>
                <a:ext cx="45720" cy="45720"/>
              </a:xfrm>
              <a:prstGeom prst="star5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十字形 75">
                <a:extLst>
                  <a:ext uri="{FF2B5EF4-FFF2-40B4-BE49-F238E27FC236}">
                    <a16:creationId xmlns:a16="http://schemas.microsoft.com/office/drawing/2014/main" id="{FE49FD69-C9D1-43BC-A4FC-BA78A286C1C8}"/>
                  </a:ext>
                </a:extLst>
              </p:cNvPr>
              <p:cNvSpPr/>
              <p:nvPr/>
            </p:nvSpPr>
            <p:spPr>
              <a:xfrm>
                <a:off x="4233770" y="1882085"/>
                <a:ext cx="36576" cy="36576"/>
              </a:xfrm>
              <a:prstGeom prst="plus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星形: 五角 76">
                <a:extLst>
                  <a:ext uri="{FF2B5EF4-FFF2-40B4-BE49-F238E27FC236}">
                    <a16:creationId xmlns:a16="http://schemas.microsoft.com/office/drawing/2014/main" id="{DFAF7F38-0ABA-43B5-AD93-2BE5BCB85673}"/>
                  </a:ext>
                </a:extLst>
              </p:cNvPr>
              <p:cNvSpPr/>
              <p:nvPr/>
            </p:nvSpPr>
            <p:spPr>
              <a:xfrm>
                <a:off x="4763061" y="1801690"/>
                <a:ext cx="45720" cy="45720"/>
              </a:xfrm>
              <a:prstGeom prst="star5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等腰三角形 77">
                <a:extLst>
                  <a:ext uri="{FF2B5EF4-FFF2-40B4-BE49-F238E27FC236}">
                    <a16:creationId xmlns:a16="http://schemas.microsoft.com/office/drawing/2014/main" id="{D0BC45AF-D5AF-4EF8-B6CF-D010439F1767}"/>
                  </a:ext>
                </a:extLst>
              </p:cNvPr>
              <p:cNvSpPr/>
              <p:nvPr/>
            </p:nvSpPr>
            <p:spPr>
              <a:xfrm>
                <a:off x="5549425" y="2124007"/>
                <a:ext cx="36576" cy="36576"/>
              </a:xfrm>
              <a:prstGeom prst="triangl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矩形 78">
                <a:extLst>
                  <a:ext uri="{FF2B5EF4-FFF2-40B4-BE49-F238E27FC236}">
                    <a16:creationId xmlns:a16="http://schemas.microsoft.com/office/drawing/2014/main" id="{771A6F5C-B41D-4163-85CD-6F2294157F91}"/>
                  </a:ext>
                </a:extLst>
              </p:cNvPr>
              <p:cNvSpPr/>
              <p:nvPr/>
            </p:nvSpPr>
            <p:spPr>
              <a:xfrm>
                <a:off x="5679988" y="1793959"/>
                <a:ext cx="27432" cy="2743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78B11E2-929E-4E29-A965-DC241D4611A7}"/>
              </a:ext>
            </a:extLst>
          </p:cNvPr>
          <p:cNvGrpSpPr/>
          <p:nvPr/>
        </p:nvGrpSpPr>
        <p:grpSpPr>
          <a:xfrm>
            <a:off x="478677" y="1063374"/>
            <a:ext cx="11234646" cy="646334"/>
            <a:chOff x="478677" y="1131470"/>
            <a:chExt cx="11234646" cy="646334"/>
          </a:xfrm>
        </p:grpSpPr>
        <p:sp>
          <p:nvSpPr>
            <p:cNvPr id="60" name="文字方塊 8">
              <a:extLst>
                <a:ext uri="{FF2B5EF4-FFF2-40B4-BE49-F238E27FC236}">
                  <a16:creationId xmlns:a16="http://schemas.microsoft.com/office/drawing/2014/main" id="{56A05FB0-F057-478D-82D7-3DE25496B2F2}"/>
                </a:ext>
              </a:extLst>
            </p:cNvPr>
            <p:cNvSpPr txBox="1"/>
            <p:nvPr/>
          </p:nvSpPr>
          <p:spPr>
            <a:xfrm>
              <a:off x="2805395" y="1131473"/>
              <a:ext cx="1711363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Geodesic weighting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文字方塊 9">
              <a:extLst>
                <a:ext uri="{FF2B5EF4-FFF2-40B4-BE49-F238E27FC236}">
                  <a16:creationId xmlns:a16="http://schemas.microsoft.com/office/drawing/2014/main" id="{9485067B-A328-4542-A348-9A5F316C6190}"/>
                </a:ext>
              </a:extLst>
            </p:cNvPr>
            <p:cNvSpPr txBox="1"/>
            <p:nvPr/>
          </p:nvSpPr>
          <p:spPr>
            <a:xfrm>
              <a:off x="5105482" y="1131472"/>
              <a:ext cx="1711363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Weighted PCA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w.r.t.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 features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文字方塊 10">
              <a:extLst>
                <a:ext uri="{FF2B5EF4-FFF2-40B4-BE49-F238E27FC236}">
                  <a16:creationId xmlns:a16="http://schemas.microsoft.com/office/drawing/2014/main" id="{82266332-EE88-4D1C-A775-BD4666B894E8}"/>
                </a:ext>
              </a:extLst>
            </p:cNvPr>
            <p:cNvSpPr txBox="1"/>
            <p:nvPr/>
          </p:nvSpPr>
          <p:spPr>
            <a:xfrm>
              <a:off x="7406797" y="1131471"/>
              <a:ext cx="2003296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Attach masks to</a:t>
              </a:r>
              <a:r>
                <a:rPr lang="en-US" b="1" baseline="30000" dirty="0">
                  <a:solidFill>
                    <a:schemeClr val="accent2">
                      <a:lumMod val="75000"/>
                    </a:schemeClr>
                  </a:solidFill>
                </a:rPr>
                <a:t>2,3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morphing faces</a:t>
              </a:r>
            </a:p>
          </p:txBody>
        </p:sp>
        <p:sp>
          <p:nvSpPr>
            <p:cNvPr id="63" name="文字方塊 11">
              <a:extLst>
                <a:ext uri="{FF2B5EF4-FFF2-40B4-BE49-F238E27FC236}">
                  <a16:creationId xmlns:a16="http://schemas.microsoft.com/office/drawing/2014/main" id="{E1125D7E-8EA5-45D4-8C22-774DD59BBB56}"/>
                </a:ext>
              </a:extLst>
            </p:cNvPr>
            <p:cNvSpPr txBox="1"/>
            <p:nvPr/>
          </p:nvSpPr>
          <p:spPr>
            <a:xfrm>
              <a:off x="10001960" y="1131470"/>
              <a:ext cx="1711363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</a:t>
              </a:r>
              <a:r>
                <a:rPr lang="en-US" b="1" baseline="30000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relationship</a:t>
              </a:r>
            </a:p>
          </p:txBody>
        </p:sp>
        <p:sp>
          <p:nvSpPr>
            <p:cNvPr id="64" name="文字方塊 12">
              <a:extLst>
                <a:ext uri="{FF2B5EF4-FFF2-40B4-BE49-F238E27FC236}">
                  <a16:creationId xmlns:a16="http://schemas.microsoft.com/office/drawing/2014/main" id="{FBC78BDE-DBF9-4E3F-B16D-8EEC672E7F90}"/>
                </a:ext>
              </a:extLst>
            </p:cNvPr>
            <p:cNvSpPr txBox="1"/>
            <p:nvPr/>
          </p:nvSpPr>
          <p:spPr>
            <a:xfrm>
              <a:off x="478677" y="1269969"/>
              <a:ext cx="1711363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Face database</a:t>
              </a:r>
              <a:r>
                <a:rPr lang="en-US" altLang="zh-TW" b="1" baseline="30000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endParaRPr lang="en-US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5" name="箭號: 向右 13">
              <a:extLst>
                <a:ext uri="{FF2B5EF4-FFF2-40B4-BE49-F238E27FC236}">
                  <a16:creationId xmlns:a16="http://schemas.microsoft.com/office/drawing/2014/main" id="{F41D2463-8C7A-4772-A8E3-7A9BA7B41C3C}"/>
                </a:ext>
              </a:extLst>
            </p:cNvPr>
            <p:cNvSpPr/>
            <p:nvPr/>
          </p:nvSpPr>
          <p:spPr>
            <a:xfrm>
              <a:off x="2266768" y="1279823"/>
              <a:ext cx="488529" cy="34962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箭號: 向右 14">
              <a:extLst>
                <a:ext uri="{FF2B5EF4-FFF2-40B4-BE49-F238E27FC236}">
                  <a16:creationId xmlns:a16="http://schemas.microsoft.com/office/drawing/2014/main" id="{2722474C-B123-4CB4-A943-4FBBE74C83DA}"/>
                </a:ext>
              </a:extLst>
            </p:cNvPr>
            <p:cNvSpPr/>
            <p:nvPr/>
          </p:nvSpPr>
          <p:spPr>
            <a:xfrm>
              <a:off x="4566855" y="1279823"/>
              <a:ext cx="488529" cy="34962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箭號: 向右 15">
              <a:extLst>
                <a:ext uri="{FF2B5EF4-FFF2-40B4-BE49-F238E27FC236}">
                  <a16:creationId xmlns:a16="http://schemas.microsoft.com/office/drawing/2014/main" id="{1B509AC5-398A-48E9-A590-4FCED6A9A36D}"/>
                </a:ext>
              </a:extLst>
            </p:cNvPr>
            <p:cNvSpPr/>
            <p:nvPr/>
          </p:nvSpPr>
          <p:spPr>
            <a:xfrm>
              <a:off x="6866942" y="1261405"/>
              <a:ext cx="488529" cy="34962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箭號: 向右 16">
              <a:extLst>
                <a:ext uri="{FF2B5EF4-FFF2-40B4-BE49-F238E27FC236}">
                  <a16:creationId xmlns:a16="http://schemas.microsoft.com/office/drawing/2014/main" id="{01D43C5B-C360-4BAB-BDE4-698E54E36AF1}"/>
                </a:ext>
              </a:extLst>
            </p:cNvPr>
            <p:cNvSpPr/>
            <p:nvPr/>
          </p:nvSpPr>
          <p:spPr>
            <a:xfrm>
              <a:off x="9461419" y="1261405"/>
              <a:ext cx="488529" cy="34962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文字方塊 15">
            <a:extLst>
              <a:ext uri="{FF2B5EF4-FFF2-40B4-BE49-F238E27FC236}">
                <a16:creationId xmlns:a16="http://schemas.microsoft.com/office/drawing/2014/main" id="{0917AB66-6FB7-4F82-9CE4-2CEDB0B94364}"/>
              </a:ext>
            </a:extLst>
          </p:cNvPr>
          <p:cNvSpPr txBox="1"/>
          <p:nvPr/>
        </p:nvSpPr>
        <p:spPr>
          <a:xfrm>
            <a:off x="182080" y="3072587"/>
            <a:ext cx="1588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dirty="0"/>
              <a:t>Examples</a:t>
            </a:r>
            <a:endParaRPr lang="en-US" sz="2800" dirty="0"/>
          </a:p>
        </p:txBody>
      </p:sp>
      <p:sp>
        <p:nvSpPr>
          <p:cNvPr id="72" name="文字方塊 25">
            <a:extLst>
              <a:ext uri="{FF2B5EF4-FFF2-40B4-BE49-F238E27FC236}">
                <a16:creationId xmlns:a16="http://schemas.microsoft.com/office/drawing/2014/main" id="{E5855283-83DC-4B53-93B9-EDC06AC909BF}"/>
              </a:ext>
            </a:extLst>
          </p:cNvPr>
          <p:cNvSpPr txBox="1"/>
          <p:nvPr/>
        </p:nvSpPr>
        <p:spPr>
          <a:xfrm>
            <a:off x="1476071" y="3693084"/>
            <a:ext cx="11873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TW" sz="2800" dirty="0"/>
              <a:t>Nose</a:t>
            </a:r>
            <a:endParaRPr lang="en-US" sz="2800" dirty="0"/>
          </a:p>
        </p:txBody>
      </p:sp>
      <p:sp>
        <p:nvSpPr>
          <p:cNvPr id="73" name="文字方塊 26">
            <a:extLst>
              <a:ext uri="{FF2B5EF4-FFF2-40B4-BE49-F238E27FC236}">
                <a16:creationId xmlns:a16="http://schemas.microsoft.com/office/drawing/2014/main" id="{40594934-2F18-4F83-9D0C-C83A19688612}"/>
              </a:ext>
            </a:extLst>
          </p:cNvPr>
          <p:cNvSpPr txBox="1"/>
          <p:nvPr/>
        </p:nvSpPr>
        <p:spPr>
          <a:xfrm>
            <a:off x="1476072" y="5260800"/>
            <a:ext cx="11873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TW" sz="2800" dirty="0"/>
              <a:t>Chin</a:t>
            </a:r>
            <a:endParaRPr lang="en-US" sz="2800" dirty="0"/>
          </a:p>
        </p:txBody>
      </p:sp>
      <p:pic>
        <p:nvPicPr>
          <p:cNvPr id="74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CEE6464F-1B9E-4B47-9FE5-D0B401D860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15740" r="7562" b="24510"/>
          <a:stretch/>
        </p:blipFill>
        <p:spPr>
          <a:xfrm>
            <a:off x="3090214" y="3346916"/>
            <a:ext cx="8077391" cy="1371600"/>
          </a:xfrm>
          <a:prstGeom prst="rect">
            <a:avLst/>
          </a:prstGeom>
        </p:spPr>
      </p:pic>
      <p:pic>
        <p:nvPicPr>
          <p:cNvPr id="75" name="圖片 19" descr="一張含有 眼鏡, 護目鏡 的圖片&#10;&#10;自動產生的描述">
            <a:extLst>
              <a:ext uri="{FF2B5EF4-FFF2-40B4-BE49-F238E27FC236}">
                <a16:creationId xmlns:a16="http://schemas.microsoft.com/office/drawing/2014/main" id="{462AD288-9A4B-48D8-BE49-8211A95F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15043" r="7562" b="25206"/>
          <a:stretch/>
        </p:blipFill>
        <p:spPr>
          <a:xfrm>
            <a:off x="3090213" y="4787479"/>
            <a:ext cx="8077392" cy="13716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F903257-1DB7-4425-B0DB-650FD79CCEF9}"/>
              </a:ext>
            </a:extLst>
          </p:cNvPr>
          <p:cNvSpPr txBox="1"/>
          <p:nvPr/>
        </p:nvSpPr>
        <p:spPr>
          <a:xfrm>
            <a:off x="2797450" y="6253727"/>
            <a:ext cx="8038790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[1.]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Gilani et al. "Deep, dense and accurate 3D face correspondence for generating population specific deformable models. (2017)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[2.]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Wang et al. "Bridge the Gap: Correlate Face Mask Leakage and Facial Features with 3D Morphable Face Models."  (2021)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[3.]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Solano et al. "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One size fits all?: A simulation framework for face-mask fit on population-based faces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."  (2021)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0B665D48-EF9D-4D4A-832E-293E1DDA456B}"/>
              </a:ext>
            </a:extLst>
          </p:cNvPr>
          <p:cNvSpPr txBox="1">
            <a:spLocks noChangeArrowheads="1"/>
          </p:cNvSpPr>
          <p:nvPr/>
        </p:nvSpPr>
        <p:spPr>
          <a:xfrm>
            <a:off x="3771822" y="122463"/>
            <a:ext cx="76835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Mask Fitting Test Infrastructure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3770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98018-D718-4DE1-B2DB-C33A40A3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3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0EA91E-E74F-4180-B763-AEC478D98EA3}"/>
              </a:ext>
            </a:extLst>
          </p:cNvPr>
          <p:cNvGrpSpPr/>
          <p:nvPr/>
        </p:nvGrpSpPr>
        <p:grpSpPr>
          <a:xfrm>
            <a:off x="322653" y="1151917"/>
            <a:ext cx="6988432" cy="5000024"/>
            <a:chOff x="322653" y="1138137"/>
            <a:chExt cx="6988432" cy="5000024"/>
          </a:xfrm>
        </p:grpSpPr>
        <p:sp>
          <p:nvSpPr>
            <p:cNvPr id="6" name="文字方塊 44">
              <a:extLst>
                <a:ext uri="{FF2B5EF4-FFF2-40B4-BE49-F238E27FC236}">
                  <a16:creationId xmlns:a16="http://schemas.microsoft.com/office/drawing/2014/main" id="{23009974-0310-4F51-97E9-6C330F92E9D6}"/>
                </a:ext>
              </a:extLst>
            </p:cNvPr>
            <p:cNvSpPr txBox="1"/>
            <p:nvPr/>
          </p:nvSpPr>
          <p:spPr>
            <a:xfrm>
              <a:off x="5215496" y="3719256"/>
              <a:ext cx="1976207" cy="37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Cheeks</a:t>
              </a:r>
            </a:p>
          </p:txBody>
        </p:sp>
        <p:sp>
          <p:nvSpPr>
            <p:cNvPr id="7" name="文字方塊 47">
              <a:extLst>
                <a:ext uri="{FF2B5EF4-FFF2-40B4-BE49-F238E27FC236}">
                  <a16:creationId xmlns:a16="http://schemas.microsoft.com/office/drawing/2014/main" id="{794A3114-43A6-4504-A1F2-CB104B79517B}"/>
                </a:ext>
              </a:extLst>
            </p:cNvPr>
            <p:cNvSpPr txBox="1"/>
            <p:nvPr/>
          </p:nvSpPr>
          <p:spPr>
            <a:xfrm>
              <a:off x="406833" y="3719258"/>
              <a:ext cx="1976207" cy="37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Ear</a:t>
              </a:r>
              <a:endParaRPr lang="en-US" sz="14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字方塊 48">
              <a:extLst>
                <a:ext uri="{FF2B5EF4-FFF2-40B4-BE49-F238E27FC236}">
                  <a16:creationId xmlns:a16="http://schemas.microsoft.com/office/drawing/2014/main" id="{DA38E880-5546-4266-B4E8-5B4999153BE5}"/>
                </a:ext>
              </a:extLst>
            </p:cNvPr>
            <p:cNvSpPr txBox="1"/>
            <p:nvPr/>
          </p:nvSpPr>
          <p:spPr>
            <a:xfrm>
              <a:off x="2845920" y="3719258"/>
              <a:ext cx="1976207" cy="37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Zygomatic arch</a:t>
              </a:r>
              <a:endParaRPr lang="en-US" sz="14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圖片 10">
              <a:extLst>
                <a:ext uri="{FF2B5EF4-FFF2-40B4-BE49-F238E27FC236}">
                  <a16:creationId xmlns:a16="http://schemas.microsoft.com/office/drawing/2014/main" id="{E1F62459-72D1-4F86-85DB-1D54369D4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0" t="25214" r="12801" b="33119"/>
            <a:stretch/>
          </p:blipFill>
          <p:spPr>
            <a:xfrm rot="5400000">
              <a:off x="-153734" y="1947820"/>
              <a:ext cx="2037804" cy="1085018"/>
            </a:xfrm>
            <a:prstGeom prst="rect">
              <a:avLst/>
            </a:prstGeom>
          </p:spPr>
        </p:pic>
        <p:pic>
          <p:nvPicPr>
            <p:cNvPr id="10" name="圖片 12">
              <a:extLst>
                <a:ext uri="{FF2B5EF4-FFF2-40B4-BE49-F238E27FC236}">
                  <a16:creationId xmlns:a16="http://schemas.microsoft.com/office/drawing/2014/main" id="{217C10A3-A143-4132-BB54-614F1E67D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0" t="25271" r="12801" b="33062"/>
            <a:stretch/>
          </p:blipFill>
          <p:spPr>
            <a:xfrm rot="5400000">
              <a:off x="931279" y="1947822"/>
              <a:ext cx="2037802" cy="1085018"/>
            </a:xfrm>
            <a:prstGeom prst="rect">
              <a:avLst/>
            </a:prstGeom>
          </p:spPr>
        </p:pic>
        <p:pic>
          <p:nvPicPr>
            <p:cNvPr id="11" name="圖片 14">
              <a:extLst>
                <a:ext uri="{FF2B5EF4-FFF2-40B4-BE49-F238E27FC236}">
                  <a16:creationId xmlns:a16="http://schemas.microsoft.com/office/drawing/2014/main" id="{C9B0187D-6D1A-4047-849E-0A6FA3F55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8" t="26602" r="12892" b="31731"/>
            <a:stretch/>
          </p:blipFill>
          <p:spPr>
            <a:xfrm rot="5400000">
              <a:off x="2259879" y="1947820"/>
              <a:ext cx="2037804" cy="1085018"/>
            </a:xfrm>
            <a:prstGeom prst="rect">
              <a:avLst/>
            </a:prstGeom>
          </p:spPr>
        </p:pic>
        <p:pic>
          <p:nvPicPr>
            <p:cNvPr id="12" name="圖片 16">
              <a:extLst>
                <a:ext uri="{FF2B5EF4-FFF2-40B4-BE49-F238E27FC236}">
                  <a16:creationId xmlns:a16="http://schemas.microsoft.com/office/drawing/2014/main" id="{C9101112-8B38-4B83-A48B-96F913A7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8" t="25534" r="12862" b="32799"/>
            <a:stretch/>
          </p:blipFill>
          <p:spPr>
            <a:xfrm rot="5400000">
              <a:off x="3336054" y="1947820"/>
              <a:ext cx="2037806" cy="1085018"/>
            </a:xfrm>
            <a:prstGeom prst="rect">
              <a:avLst/>
            </a:prstGeom>
          </p:spPr>
        </p:pic>
        <p:pic>
          <p:nvPicPr>
            <p:cNvPr id="13" name="圖片 18">
              <a:extLst>
                <a:ext uri="{FF2B5EF4-FFF2-40B4-BE49-F238E27FC236}">
                  <a16:creationId xmlns:a16="http://schemas.microsoft.com/office/drawing/2014/main" id="{FD6BDEF5-C9A9-4C20-AB68-C1C41A7C3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05" t="26495" r="12187" b="31838"/>
            <a:stretch/>
          </p:blipFill>
          <p:spPr>
            <a:xfrm rot="5400000">
              <a:off x="4673499" y="1947820"/>
              <a:ext cx="2037804" cy="1085018"/>
            </a:xfrm>
            <a:prstGeom prst="rect">
              <a:avLst/>
            </a:prstGeom>
          </p:spPr>
        </p:pic>
        <p:pic>
          <p:nvPicPr>
            <p:cNvPr id="14" name="圖片 20" descr="一張含有 布偶 的圖片&#10;&#10;自動產生的描述">
              <a:extLst>
                <a:ext uri="{FF2B5EF4-FFF2-40B4-BE49-F238E27FC236}">
                  <a16:creationId xmlns:a16="http://schemas.microsoft.com/office/drawing/2014/main" id="{A587BA8E-F726-4CEC-8131-AB0DDEF72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3" t="26388" r="12938" b="31945"/>
            <a:stretch/>
          </p:blipFill>
          <p:spPr>
            <a:xfrm rot="5400000">
              <a:off x="5749675" y="1947822"/>
              <a:ext cx="2037802" cy="1085018"/>
            </a:xfrm>
            <a:prstGeom prst="rect">
              <a:avLst/>
            </a:prstGeom>
          </p:spPr>
        </p:pic>
        <p:pic>
          <p:nvPicPr>
            <p:cNvPr id="15" name="圖片 32">
              <a:extLst>
                <a:ext uri="{FF2B5EF4-FFF2-40B4-BE49-F238E27FC236}">
                  <a16:creationId xmlns:a16="http://schemas.microsoft.com/office/drawing/2014/main" id="{D15CE1BA-206C-4CA4-8C2D-A5CABDF1A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8" t="26602" r="12522" b="31731"/>
            <a:stretch/>
          </p:blipFill>
          <p:spPr>
            <a:xfrm rot="5400000">
              <a:off x="-153742" y="4576747"/>
              <a:ext cx="2037808" cy="1085018"/>
            </a:xfrm>
            <a:prstGeom prst="rect">
              <a:avLst/>
            </a:prstGeom>
          </p:spPr>
        </p:pic>
        <p:pic>
          <p:nvPicPr>
            <p:cNvPr id="16" name="圖片 34" descr="一張含有 布偶 的圖片&#10;&#10;自動產生的描述">
              <a:extLst>
                <a:ext uri="{FF2B5EF4-FFF2-40B4-BE49-F238E27FC236}">
                  <a16:creationId xmlns:a16="http://schemas.microsoft.com/office/drawing/2014/main" id="{73423718-B18D-423C-AFD4-A4A5392ED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7" t="25814" r="13923" b="32519"/>
            <a:stretch/>
          </p:blipFill>
          <p:spPr>
            <a:xfrm rot="5400000">
              <a:off x="962585" y="4576749"/>
              <a:ext cx="2037806" cy="1085018"/>
            </a:xfrm>
            <a:prstGeom prst="rect">
              <a:avLst/>
            </a:prstGeom>
          </p:spPr>
        </p:pic>
        <p:pic>
          <p:nvPicPr>
            <p:cNvPr id="17" name="圖片 36" descr="一張含有 布偶 的圖片&#10;&#10;自動產生的描述">
              <a:extLst>
                <a:ext uri="{FF2B5EF4-FFF2-40B4-BE49-F238E27FC236}">
                  <a16:creationId xmlns:a16="http://schemas.microsoft.com/office/drawing/2014/main" id="{17276FBC-E710-4F70-9905-5230E76B1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5" t="26281" r="13836" b="32052"/>
            <a:stretch/>
          </p:blipFill>
          <p:spPr>
            <a:xfrm rot="5400000">
              <a:off x="2259877" y="4576749"/>
              <a:ext cx="2037804" cy="1085018"/>
            </a:xfrm>
            <a:prstGeom prst="rect">
              <a:avLst/>
            </a:prstGeom>
          </p:spPr>
        </p:pic>
        <p:pic>
          <p:nvPicPr>
            <p:cNvPr id="18" name="圖片 38">
              <a:extLst>
                <a:ext uri="{FF2B5EF4-FFF2-40B4-BE49-F238E27FC236}">
                  <a16:creationId xmlns:a16="http://schemas.microsoft.com/office/drawing/2014/main" id="{3A748719-D324-420D-AE6F-E0062953A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1" t="25642" r="12889" b="32692"/>
            <a:stretch/>
          </p:blipFill>
          <p:spPr>
            <a:xfrm rot="5400000">
              <a:off x="3344896" y="4576749"/>
              <a:ext cx="2037804" cy="1085018"/>
            </a:xfrm>
            <a:prstGeom prst="rect">
              <a:avLst/>
            </a:prstGeom>
          </p:spPr>
        </p:pic>
        <p:pic>
          <p:nvPicPr>
            <p:cNvPr id="19" name="圖片 40">
              <a:extLst>
                <a:ext uri="{FF2B5EF4-FFF2-40B4-BE49-F238E27FC236}">
                  <a16:creationId xmlns:a16="http://schemas.microsoft.com/office/drawing/2014/main" id="{735F77D5-6540-44F6-A4A5-E014021BD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8" t="26281" r="12153" b="32052"/>
            <a:stretch/>
          </p:blipFill>
          <p:spPr>
            <a:xfrm rot="5400000">
              <a:off x="4673499" y="4576749"/>
              <a:ext cx="2037806" cy="1085018"/>
            </a:xfrm>
            <a:prstGeom prst="rect">
              <a:avLst/>
            </a:prstGeom>
          </p:spPr>
        </p:pic>
        <p:pic>
          <p:nvPicPr>
            <p:cNvPr id="20" name="圖片 42" descr="一張含有 布偶 的圖片&#10;&#10;自動產生的描述">
              <a:extLst>
                <a:ext uri="{FF2B5EF4-FFF2-40B4-BE49-F238E27FC236}">
                  <a16:creationId xmlns:a16="http://schemas.microsoft.com/office/drawing/2014/main" id="{FE9DDA81-220A-41A6-929B-4F571E24B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8" t="24680" r="12153" b="33654"/>
            <a:stretch/>
          </p:blipFill>
          <p:spPr>
            <a:xfrm rot="5400000">
              <a:off x="5749673" y="4576749"/>
              <a:ext cx="2037804" cy="1085018"/>
            </a:xfrm>
            <a:prstGeom prst="rect">
              <a:avLst/>
            </a:prstGeom>
          </p:spPr>
        </p:pic>
        <p:sp>
          <p:nvSpPr>
            <p:cNvPr id="21" name="文字方塊 43">
              <a:extLst>
                <a:ext uri="{FF2B5EF4-FFF2-40B4-BE49-F238E27FC236}">
                  <a16:creationId xmlns:a16="http://schemas.microsoft.com/office/drawing/2014/main" id="{4EC9337F-4802-4DFD-8B3E-4710554E17B9}"/>
                </a:ext>
              </a:extLst>
            </p:cNvPr>
            <p:cNvSpPr txBox="1"/>
            <p:nvPr/>
          </p:nvSpPr>
          <p:spPr>
            <a:xfrm>
              <a:off x="419565" y="1138137"/>
              <a:ext cx="1976207" cy="37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Eyes</a:t>
              </a:r>
            </a:p>
          </p:txBody>
        </p:sp>
        <p:sp>
          <p:nvSpPr>
            <p:cNvPr id="22" name="文字方塊 45">
              <a:extLst>
                <a:ext uri="{FF2B5EF4-FFF2-40B4-BE49-F238E27FC236}">
                  <a16:creationId xmlns:a16="http://schemas.microsoft.com/office/drawing/2014/main" id="{5BECDFA6-9757-4FD0-9AE1-87533AE720A9}"/>
                </a:ext>
              </a:extLst>
            </p:cNvPr>
            <p:cNvSpPr txBox="1"/>
            <p:nvPr/>
          </p:nvSpPr>
          <p:spPr>
            <a:xfrm>
              <a:off x="2784728" y="1138137"/>
              <a:ext cx="1976207" cy="37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Nose</a:t>
              </a:r>
            </a:p>
          </p:txBody>
        </p:sp>
        <p:sp>
          <p:nvSpPr>
            <p:cNvPr id="23" name="文字方塊 46">
              <a:extLst>
                <a:ext uri="{FF2B5EF4-FFF2-40B4-BE49-F238E27FC236}">
                  <a16:creationId xmlns:a16="http://schemas.microsoft.com/office/drawing/2014/main" id="{B6C0DE4F-AED9-4112-A852-4ABAE6B9CC86}"/>
                </a:ext>
              </a:extLst>
            </p:cNvPr>
            <p:cNvSpPr txBox="1"/>
            <p:nvPr/>
          </p:nvSpPr>
          <p:spPr>
            <a:xfrm>
              <a:off x="5219728" y="1138137"/>
              <a:ext cx="1976207" cy="371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Chin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911E952-BDDF-4033-A637-D158FE07C0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7261" y="1256832"/>
            <a:ext cx="3015391" cy="2648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3020688-7A4F-4A2E-81BB-71F8C3AB79B9}"/>
              </a:ext>
            </a:extLst>
          </p:cNvPr>
          <p:cNvSpPr txBox="1"/>
          <p:nvPr/>
        </p:nvSpPr>
        <p:spPr>
          <a:xfrm>
            <a:off x="7638850" y="4336059"/>
            <a:ext cx="42304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Mask is a part of PCA modes, the mean face and the mask are modified together by PCA modes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F73834-7160-4A7C-A3B9-B8E73A496B7E}"/>
              </a:ext>
            </a:extLst>
          </p:cNvPr>
          <p:cNvSpPr txBox="1"/>
          <p:nvPr/>
        </p:nvSpPr>
        <p:spPr>
          <a:xfrm>
            <a:off x="5001210" y="6244274"/>
            <a:ext cx="2404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Wang et al. JESEE, 2021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0064A11-B6B7-8F44-99A1-8C4DF8F9263A}"/>
              </a:ext>
            </a:extLst>
          </p:cNvPr>
          <p:cNvSpPr txBox="1">
            <a:spLocks noChangeArrowheads="1"/>
          </p:cNvSpPr>
          <p:nvPr/>
        </p:nvSpPr>
        <p:spPr>
          <a:xfrm>
            <a:off x="3771822" y="122463"/>
            <a:ext cx="76835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Weighted PCA </a:t>
            </a:r>
            <a:r>
              <a:rPr lang="en-US" b="1" dirty="0" err="1"/>
              <a:t>w.r.t</a:t>
            </a:r>
            <a:r>
              <a:rPr lang="en-US" b="1" dirty="0"/>
              <a:t> Features 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74867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E9577-18AE-4E50-B454-D8EBA903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4</a:t>
            </a:fld>
            <a:endParaRPr 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0AF77C42-F94A-4FB8-AC2E-0AAF3DE75234}"/>
              </a:ext>
            </a:extLst>
          </p:cNvPr>
          <p:cNvSpPr/>
          <p:nvPr/>
        </p:nvSpPr>
        <p:spPr>
          <a:xfrm>
            <a:off x="554323" y="1407220"/>
            <a:ext cx="3741693" cy="20941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FB57FC-0DB6-4F5D-97A1-0E7D7EA0EFF5}"/>
              </a:ext>
            </a:extLst>
          </p:cNvPr>
          <p:cNvGrpSpPr/>
          <p:nvPr/>
        </p:nvGrpSpPr>
        <p:grpSpPr>
          <a:xfrm>
            <a:off x="211841" y="1364379"/>
            <a:ext cx="4433788" cy="2262937"/>
            <a:chOff x="4575288" y="3625499"/>
            <a:chExt cx="4433788" cy="22629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823CE0-1C87-45A0-94B4-717F31B4BEEC}"/>
                </a:ext>
              </a:extLst>
            </p:cNvPr>
            <p:cNvGrpSpPr/>
            <p:nvPr/>
          </p:nvGrpSpPr>
          <p:grpSpPr>
            <a:xfrm>
              <a:off x="4928988" y="3668562"/>
              <a:ext cx="3725428" cy="2101405"/>
              <a:chOff x="4928988" y="3668562"/>
              <a:chExt cx="3725428" cy="2101405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2531C6A-3021-451A-BBDC-17379E1B69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8988" y="3674506"/>
                <a:ext cx="0" cy="209546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9F19479-D3DF-4CA1-82C4-5CA954D18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4416" y="3668562"/>
                <a:ext cx="0" cy="209983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233487-EC8D-42AA-800A-723D8584F070}"/>
                </a:ext>
              </a:extLst>
            </p:cNvPr>
            <p:cNvGrpSpPr/>
            <p:nvPr/>
          </p:nvGrpSpPr>
          <p:grpSpPr>
            <a:xfrm>
              <a:off x="6241872" y="4367611"/>
              <a:ext cx="1115088" cy="708816"/>
              <a:chOff x="2721718" y="5617658"/>
              <a:chExt cx="1115088" cy="70881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E02E875-E7BC-4D12-BCFC-53A8438247FA}"/>
                  </a:ext>
                </a:extLst>
              </p:cNvPr>
              <p:cNvGrpSpPr/>
              <p:nvPr/>
            </p:nvGrpSpPr>
            <p:grpSpPr>
              <a:xfrm>
                <a:off x="2721718" y="5617658"/>
                <a:ext cx="1115088" cy="708816"/>
                <a:chOff x="2721718" y="5617658"/>
                <a:chExt cx="1115088" cy="708816"/>
              </a:xfrm>
            </p:grpSpPr>
            <p:cxnSp>
              <p:nvCxnSpPr>
                <p:cNvPr id="35" name="直線接點 11">
                  <a:extLst>
                    <a:ext uri="{FF2B5EF4-FFF2-40B4-BE49-F238E27FC236}">
                      <a16:creationId xmlns:a16="http://schemas.microsoft.com/office/drawing/2014/main" id="{80D78539-F4A2-4400-A28B-FA18F4327D0F}"/>
                    </a:ext>
                  </a:extLst>
                </p:cNvPr>
                <p:cNvCxnSpPr/>
                <p:nvPr/>
              </p:nvCxnSpPr>
              <p:spPr>
                <a:xfrm>
                  <a:off x="3829473" y="5617658"/>
                  <a:ext cx="0" cy="70881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13">
                  <a:extLst>
                    <a:ext uri="{FF2B5EF4-FFF2-40B4-BE49-F238E27FC236}">
                      <a16:creationId xmlns:a16="http://schemas.microsoft.com/office/drawing/2014/main" id="{B0B21D9A-420E-42B7-A92E-3A665D534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6183" y="5617658"/>
                  <a:ext cx="1100623" cy="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15">
                  <a:extLst>
                    <a:ext uri="{FF2B5EF4-FFF2-40B4-BE49-F238E27FC236}">
                      <a16:creationId xmlns:a16="http://schemas.microsoft.com/office/drawing/2014/main" id="{96CFA5F1-34A6-4D40-9D88-5E626758C2D4}"/>
                    </a:ext>
                  </a:extLst>
                </p:cNvPr>
                <p:cNvCxnSpPr/>
                <p:nvPr/>
              </p:nvCxnSpPr>
              <p:spPr>
                <a:xfrm>
                  <a:off x="2721718" y="6326474"/>
                  <a:ext cx="1100623" cy="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接點 11">
                <a:extLst>
                  <a:ext uri="{FF2B5EF4-FFF2-40B4-BE49-F238E27FC236}">
                    <a16:creationId xmlns:a16="http://schemas.microsoft.com/office/drawing/2014/main" id="{E0763A07-BEDA-476E-A4C0-F2A78557C319}"/>
                  </a:ext>
                </a:extLst>
              </p:cNvPr>
              <p:cNvCxnSpPr/>
              <p:nvPr/>
            </p:nvCxnSpPr>
            <p:spPr>
              <a:xfrm>
                <a:off x="2736183" y="5617658"/>
                <a:ext cx="0" cy="70881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E706AF-AFAE-4749-A82C-4F4148B96408}"/>
                </a:ext>
              </a:extLst>
            </p:cNvPr>
            <p:cNvGrpSpPr/>
            <p:nvPr/>
          </p:nvGrpSpPr>
          <p:grpSpPr>
            <a:xfrm>
              <a:off x="4575288" y="3625499"/>
              <a:ext cx="4433788" cy="2262937"/>
              <a:chOff x="4575288" y="3621615"/>
              <a:chExt cx="4433788" cy="2262937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10517B1-8B4F-4307-8114-9C4EB2ACA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816" y="3658795"/>
                <a:ext cx="3724469" cy="0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FCD01BC-B437-407E-8133-1054A6E6C975}"/>
                  </a:ext>
                </a:extLst>
              </p:cNvPr>
              <p:cNvGrpSpPr/>
              <p:nvPr/>
            </p:nvGrpSpPr>
            <p:grpSpPr>
              <a:xfrm>
                <a:off x="4575288" y="3621615"/>
                <a:ext cx="4433788" cy="2262937"/>
                <a:chOff x="4575288" y="3621615"/>
                <a:chExt cx="4433788" cy="2262937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06F1DAE-BC0E-4269-80DD-E75EA04A1ACA}"/>
                    </a:ext>
                  </a:extLst>
                </p:cNvPr>
                <p:cNvGrpSpPr/>
                <p:nvPr/>
              </p:nvGrpSpPr>
              <p:grpSpPr>
                <a:xfrm>
                  <a:off x="6450457" y="5076427"/>
                  <a:ext cx="684728" cy="698352"/>
                  <a:chOff x="6455981" y="3670333"/>
                  <a:chExt cx="684728" cy="698352"/>
                </a:xfrm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4D517257-9B77-480A-8D6B-7FD9C7A73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55981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882D0C6E-A1E5-4209-A53D-0AB0571B68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0709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4958E318-94B0-4A2F-96C3-A522961380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95929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548E2779-D15C-426B-A8C9-591F49CEE6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04001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9A7F383-D819-4699-89BD-5B82444875CF}"/>
                    </a:ext>
                  </a:extLst>
                </p:cNvPr>
                <p:cNvGrpSpPr/>
                <p:nvPr/>
              </p:nvGrpSpPr>
              <p:grpSpPr>
                <a:xfrm>
                  <a:off x="6464284" y="3658795"/>
                  <a:ext cx="684728" cy="698352"/>
                  <a:chOff x="6455981" y="3670333"/>
                  <a:chExt cx="684728" cy="698352"/>
                </a:xfrm>
              </p:grpSpPr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BBECB3ED-5F27-4B88-8BBB-CD0A032B79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55981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2AADF1D0-5861-4652-A792-441533EFC6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0709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B2D77CCC-C0F6-4579-ABDF-250A1192ED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95929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1C523126-DEF6-433E-BF73-FDCF5C5CC4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04001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橢圓 35">
                  <a:extLst>
                    <a:ext uri="{FF2B5EF4-FFF2-40B4-BE49-F238E27FC236}">
                      <a16:creationId xmlns:a16="http://schemas.microsoft.com/office/drawing/2014/main" id="{BD480DDE-1E41-4F57-850A-D268C9493780}"/>
                    </a:ext>
                  </a:extLst>
                </p:cNvPr>
                <p:cNvSpPr/>
                <p:nvPr/>
              </p:nvSpPr>
              <p:spPr>
                <a:xfrm>
                  <a:off x="4575288" y="3621615"/>
                  <a:ext cx="354660" cy="2259395"/>
                </a:xfrm>
                <a:prstGeom prst="ellipse">
                  <a:avLst/>
                </a:prstGeom>
                <a:noFill/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橢圓 35">
                  <a:extLst>
                    <a:ext uri="{FF2B5EF4-FFF2-40B4-BE49-F238E27FC236}">
                      <a16:creationId xmlns:a16="http://schemas.microsoft.com/office/drawing/2014/main" id="{CA25449A-AF1E-44FD-8BED-886A9BE61445}"/>
                    </a:ext>
                  </a:extLst>
                </p:cNvPr>
                <p:cNvSpPr/>
                <p:nvPr/>
              </p:nvSpPr>
              <p:spPr>
                <a:xfrm>
                  <a:off x="8654416" y="3625157"/>
                  <a:ext cx="354660" cy="2259395"/>
                </a:xfrm>
                <a:prstGeom prst="ellipse">
                  <a:avLst/>
                </a:prstGeom>
                <a:noFill/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4EDD860-E203-4341-95A8-7A4D04B70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9526" y="4544649"/>
                  <a:ext cx="130489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527AA21-1605-4DBF-87F7-C66D51E6C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9525" y="4731535"/>
                  <a:ext cx="130489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F05E7B0-8EF4-4112-A26F-4440F183D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9525" y="4940580"/>
                  <a:ext cx="130489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CADAC0F-A3C5-48F8-94B4-1E036191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44212" y="4529696"/>
                  <a:ext cx="130489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592D82E-89A5-4C06-A9A9-AC9AD7B2BC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44211" y="4716582"/>
                  <a:ext cx="130489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2E05EF4-E6E1-42C7-9945-33E96D84E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27089" y="4925627"/>
                  <a:ext cx="1322013" cy="12952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997B9C9-BA0F-469B-8CAD-A1197BF7A5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7089" y="5764508"/>
                <a:ext cx="3724469" cy="0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1A5370-6E51-47C8-9A36-46DCA80091F9}"/>
              </a:ext>
            </a:extLst>
          </p:cNvPr>
          <p:cNvSpPr txBox="1"/>
          <p:nvPr/>
        </p:nvSpPr>
        <p:spPr>
          <a:xfrm>
            <a:off x="1039916" y="3543943"/>
            <a:ext cx="2806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Geometry Schematics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390D39-484A-4F68-ACAA-2C48823055DC}"/>
              </a:ext>
            </a:extLst>
          </p:cNvPr>
          <p:cNvSpPr txBox="1"/>
          <p:nvPr/>
        </p:nvSpPr>
        <p:spPr>
          <a:xfrm>
            <a:off x="1885654" y="2120356"/>
            <a:ext cx="107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High </a:t>
            </a:r>
          </a:p>
          <a:p>
            <a:pPr algn="ctr"/>
            <a:r>
              <a:rPr lang="en-US" sz="2000" dirty="0"/>
              <a:t>Pressure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037117-D861-478D-BBA9-4B313C1FB7B4}"/>
              </a:ext>
            </a:extLst>
          </p:cNvPr>
          <p:cNvSpPr txBox="1"/>
          <p:nvPr/>
        </p:nvSpPr>
        <p:spPr>
          <a:xfrm>
            <a:off x="5029884" y="3568458"/>
            <a:ext cx="2806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Velocity Profile</a:t>
            </a: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EAD5F932-8AC5-4E64-8CD0-CC190C2DDA3A}"/>
              </a:ext>
            </a:extLst>
          </p:cNvPr>
          <p:cNvSpPr/>
          <p:nvPr/>
        </p:nvSpPr>
        <p:spPr>
          <a:xfrm>
            <a:off x="2994054" y="2185735"/>
            <a:ext cx="85952" cy="16925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18D0E780-2C8E-4BA2-8E52-840AD4B13EA3}"/>
              </a:ext>
            </a:extLst>
          </p:cNvPr>
          <p:cNvSpPr/>
          <p:nvPr/>
        </p:nvSpPr>
        <p:spPr>
          <a:xfrm>
            <a:off x="4183229" y="2172688"/>
            <a:ext cx="85952" cy="16925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A0B019C-F7E7-4030-9B52-BF3C30EC2117}"/>
              </a:ext>
            </a:extLst>
          </p:cNvPr>
          <p:cNvCxnSpPr/>
          <p:nvPr/>
        </p:nvCxnSpPr>
        <p:spPr>
          <a:xfrm flipV="1">
            <a:off x="554323" y="1287909"/>
            <a:ext cx="3717336" cy="2331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4302CF-85C4-44C1-95B1-7EC0F4A7CF27}"/>
                  </a:ext>
                </a:extLst>
              </p:cNvPr>
              <p:cNvSpPr txBox="1"/>
              <p:nvPr/>
            </p:nvSpPr>
            <p:spPr>
              <a:xfrm>
                <a:off x="2233255" y="960489"/>
                <a:ext cx="278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4302CF-85C4-44C1-95B1-7EC0F4A7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255" y="960489"/>
                <a:ext cx="278213" cy="400110"/>
              </a:xfrm>
              <a:prstGeom prst="rect">
                <a:avLst/>
              </a:prstGeom>
              <a:blipFill>
                <a:blip r:embed="rId2"/>
                <a:stretch>
                  <a:fillRect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FBD4D8-55C2-4036-BEE8-F8E7F281522B}"/>
              </a:ext>
            </a:extLst>
          </p:cNvPr>
          <p:cNvCxnSpPr/>
          <p:nvPr/>
        </p:nvCxnSpPr>
        <p:spPr>
          <a:xfrm>
            <a:off x="4714136" y="1373942"/>
            <a:ext cx="42976" cy="233125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CE7E334-FFB0-4051-A030-46FE0A9F9D32}"/>
                  </a:ext>
                </a:extLst>
              </p:cNvPr>
              <p:cNvSpPr txBox="1"/>
              <p:nvPr/>
            </p:nvSpPr>
            <p:spPr>
              <a:xfrm>
                <a:off x="4677388" y="2339516"/>
                <a:ext cx="278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CE7E334-FFB0-4051-A030-46FE0A9F9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388" y="2339516"/>
                <a:ext cx="278213" cy="400110"/>
              </a:xfrm>
              <a:prstGeom prst="rect">
                <a:avLst/>
              </a:prstGeom>
              <a:blipFill>
                <a:blip r:embed="rId3"/>
                <a:stretch>
                  <a:fillRect r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92DB22DB-CA2F-44C3-9EEE-C6784D1A5693}"/>
              </a:ext>
            </a:extLst>
          </p:cNvPr>
          <p:cNvSpPr txBox="1"/>
          <p:nvPr/>
        </p:nvSpPr>
        <p:spPr>
          <a:xfrm>
            <a:off x="2918189" y="1857606"/>
            <a:ext cx="120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1 . . . . . . . .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AA09F3-8246-4B22-B386-DAC76772BCE0}"/>
              </a:ext>
            </a:extLst>
          </p:cNvPr>
          <p:cNvSpPr txBox="1"/>
          <p:nvPr/>
        </p:nvSpPr>
        <p:spPr>
          <a:xfrm>
            <a:off x="3946792" y="1863593"/>
            <a:ext cx="65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0B736E9-80C1-402C-AD55-EADE1AA0EFFD}"/>
              </a:ext>
            </a:extLst>
          </p:cNvPr>
          <p:cNvGrpSpPr/>
          <p:nvPr/>
        </p:nvGrpSpPr>
        <p:grpSpPr>
          <a:xfrm>
            <a:off x="5359941" y="1558653"/>
            <a:ext cx="6668982" cy="1772078"/>
            <a:chOff x="5359941" y="1558653"/>
            <a:chExt cx="6668982" cy="17720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4CD25D-F11E-4D23-A246-BE75885FF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9941" y="1558653"/>
              <a:ext cx="3099176" cy="175288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B10203C-139A-4FE0-8183-D7C3005A8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25260" y="1577847"/>
              <a:ext cx="3103663" cy="175288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A2FAB4-7957-42C0-A6B3-C0EB7BBF151B}"/>
                  </a:ext>
                </a:extLst>
              </p:cNvPr>
              <p:cNvSpPr txBox="1"/>
              <p:nvPr/>
            </p:nvSpPr>
            <p:spPr>
              <a:xfrm>
                <a:off x="9019852" y="3508847"/>
                <a:ext cx="2806569" cy="835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Tuck-in Ratio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) 0.5</a:t>
                </a:r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A2FAB4-7957-42C0-A6B3-C0EB7BBF1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852" y="3508847"/>
                <a:ext cx="2806569" cy="835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57E50A5-0C07-4CDD-B707-6C5003ADDD90}"/>
              </a:ext>
            </a:extLst>
          </p:cNvPr>
          <p:cNvCxnSpPr>
            <a:cxnSpLocks/>
          </p:cNvCxnSpPr>
          <p:nvPr/>
        </p:nvCxnSpPr>
        <p:spPr>
          <a:xfrm flipH="1">
            <a:off x="10299109" y="1809401"/>
            <a:ext cx="1" cy="1211944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B50588-8864-4A54-8A46-6144C61C205A}"/>
              </a:ext>
            </a:extLst>
          </p:cNvPr>
          <p:cNvCxnSpPr>
            <a:cxnSpLocks/>
          </p:cNvCxnSpPr>
          <p:nvPr/>
        </p:nvCxnSpPr>
        <p:spPr>
          <a:xfrm flipH="1">
            <a:off x="10576720" y="1795804"/>
            <a:ext cx="1" cy="12119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7A6D374-65DC-41F0-8D7F-55A0794F4024}"/>
              </a:ext>
            </a:extLst>
          </p:cNvPr>
          <p:cNvGrpSpPr/>
          <p:nvPr/>
        </p:nvGrpSpPr>
        <p:grpSpPr>
          <a:xfrm>
            <a:off x="9051538" y="3014478"/>
            <a:ext cx="3094476" cy="314644"/>
            <a:chOff x="9051538" y="3014478"/>
            <a:chExt cx="3094476" cy="31464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1756E1-6A00-4FB5-B840-3E2B18B49A79}"/>
                </a:ext>
              </a:extLst>
            </p:cNvPr>
            <p:cNvSpPr txBox="1"/>
            <p:nvPr/>
          </p:nvSpPr>
          <p:spPr>
            <a:xfrm>
              <a:off x="9051538" y="3014478"/>
              <a:ext cx="1371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Without tuck-in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64871B2-41DC-4FB4-91AB-4199971D315D}"/>
                </a:ext>
              </a:extLst>
            </p:cNvPr>
            <p:cNvSpPr txBox="1"/>
            <p:nvPr/>
          </p:nvSpPr>
          <p:spPr>
            <a:xfrm>
              <a:off x="10774413" y="3021345"/>
              <a:ext cx="1371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With tuck-in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07B375-E889-4A85-B40E-80D9271FA2CA}"/>
                  </a:ext>
                </a:extLst>
              </p:cNvPr>
              <p:cNvSpPr txBox="1"/>
              <p:nvPr/>
            </p:nvSpPr>
            <p:spPr>
              <a:xfrm>
                <a:off x="10337984" y="2354988"/>
                <a:ext cx="278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07B375-E889-4A85-B40E-80D9271F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984" y="2354988"/>
                <a:ext cx="278213" cy="400110"/>
              </a:xfrm>
              <a:prstGeom prst="rect">
                <a:avLst/>
              </a:prstGeom>
              <a:blipFill>
                <a:blip r:embed="rId7"/>
                <a:stretch>
                  <a:fillRect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B12C01C-A7C5-4C2C-AF63-DB71AE45547E}"/>
                  </a:ext>
                </a:extLst>
              </p:cNvPr>
              <p:cNvSpPr txBox="1"/>
              <p:nvPr/>
            </p:nvSpPr>
            <p:spPr>
              <a:xfrm>
                <a:off x="10217947" y="1874906"/>
                <a:ext cx="278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000" baseline="-25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B12C01C-A7C5-4C2C-AF63-DB71AE455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947" y="1874906"/>
                <a:ext cx="278213" cy="400110"/>
              </a:xfrm>
              <a:prstGeom prst="rect">
                <a:avLst/>
              </a:prstGeom>
              <a:blipFill>
                <a:blip r:embed="rId8"/>
                <a:stretch>
                  <a:fillRect r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6D1E421B-6E43-41DA-A81F-138F5FADF535}"/>
              </a:ext>
            </a:extLst>
          </p:cNvPr>
          <p:cNvSpPr txBox="1"/>
          <p:nvPr/>
        </p:nvSpPr>
        <p:spPr>
          <a:xfrm>
            <a:off x="2548857" y="938468"/>
            <a:ext cx="143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 X 5 in.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2E7E2AA-BE46-4AA4-B25E-3B23B083D760}"/>
              </a:ext>
            </a:extLst>
          </p:cNvPr>
          <p:cNvSpPr txBox="1"/>
          <p:nvPr/>
        </p:nvSpPr>
        <p:spPr>
          <a:xfrm>
            <a:off x="389171" y="4027251"/>
            <a:ext cx="1140050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If we know the solution for each mask; the </a:t>
            </a:r>
            <a:r>
              <a:rPr lang="en-US" sz="2000" dirty="0">
                <a:solidFill>
                  <a:srgbClr val="0070C0"/>
                </a:solidFill>
              </a:rPr>
              <a:t>velocity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pressure</a:t>
            </a:r>
            <a:r>
              <a:rPr lang="en-US" sz="2000" dirty="0"/>
              <a:t> in channel are related to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flux</a:t>
            </a:r>
            <a:r>
              <a:rPr lang="en-US" sz="2000" dirty="0"/>
              <a:t> inside each channel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With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iterative process </a:t>
            </a:r>
            <a:r>
              <a:rPr lang="en-US" sz="2000" dirty="0"/>
              <a:t>we solve the flow that goes through </a:t>
            </a:r>
            <a:r>
              <a:rPr lang="en-US" sz="2000" dirty="0">
                <a:solidFill>
                  <a:srgbClr val="00B050"/>
                </a:solidFill>
              </a:rPr>
              <a:t>inner domain </a:t>
            </a:r>
            <a:r>
              <a:rPr lang="en-US" sz="2000" dirty="0"/>
              <a:t>and flow that goes to each channel (redistribution happens at </a:t>
            </a:r>
            <a:r>
              <a:rPr lang="en-US" sz="2000" dirty="0">
                <a:solidFill>
                  <a:srgbClr val="FF0000"/>
                </a:solidFill>
              </a:rPr>
              <a:t>entrance of each channel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This approach is used to compute the </a:t>
            </a:r>
            <a:r>
              <a:rPr lang="en-US" sz="2000" dirty="0">
                <a:solidFill>
                  <a:srgbClr val="0000FF"/>
                </a:solidFill>
              </a:rPr>
              <a:t>distribution of flow </a:t>
            </a:r>
            <a:r>
              <a:rPr lang="en-US" sz="2000" dirty="0"/>
              <a:t>in each channel as well as the </a:t>
            </a:r>
            <a:r>
              <a:rPr lang="en-US" sz="2000" dirty="0">
                <a:solidFill>
                  <a:srgbClr val="990033"/>
                </a:solidFill>
              </a:rPr>
              <a:t>flow dynamics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A3368CF-597B-4878-861D-D534F72D3B7C}"/>
              </a:ext>
            </a:extLst>
          </p:cNvPr>
          <p:cNvSpPr txBox="1"/>
          <p:nvPr/>
        </p:nvSpPr>
        <p:spPr>
          <a:xfrm>
            <a:off x="2785565" y="6463876"/>
            <a:ext cx="90562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[1.] 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Berman et al. “Laminar Flow In Channels with Porous Walls: J. Applied Physics (1953)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09606CC-B0EE-4A5E-80FA-08249FEB0C7F}"/>
              </a:ext>
            </a:extLst>
          </p:cNvPr>
          <p:cNvSpPr txBox="1"/>
          <p:nvPr/>
        </p:nvSpPr>
        <p:spPr>
          <a:xfrm>
            <a:off x="4975697" y="1089611"/>
            <a:ext cx="6866069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Mask with multiple porous channel having longitudinally varying height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FA159A1A-75AC-3549-9AE2-F560E4CB12E6}"/>
              </a:ext>
            </a:extLst>
          </p:cNvPr>
          <p:cNvSpPr txBox="1">
            <a:spLocks noChangeArrowheads="1"/>
          </p:cNvSpPr>
          <p:nvPr/>
        </p:nvSpPr>
        <p:spPr>
          <a:xfrm>
            <a:off x="3771822" y="122463"/>
            <a:ext cx="7683500" cy="628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Problem Set-Up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6607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2" grpId="0"/>
      <p:bldP spid="81" grpId="0"/>
      <p:bldP spid="83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0066-A9F8-427C-BD0B-F85AA4C7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5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5200702-66C2-4067-BE33-92065A72D915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Peripheral leakage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629DF7-6C9E-47BE-B835-FB71F32FE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53" y="1232563"/>
            <a:ext cx="3262296" cy="24467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E9F40A5-171F-45BD-BC10-256EF5B3F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909" y="1232563"/>
            <a:ext cx="3364244" cy="2523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FF366E1-AE75-44BD-9407-2AFAA150E18E}"/>
              </a:ext>
            </a:extLst>
          </p:cNvPr>
          <p:cNvSpPr txBox="1"/>
          <p:nvPr/>
        </p:nvSpPr>
        <p:spPr>
          <a:xfrm>
            <a:off x="8153400" y="1601793"/>
            <a:ext cx="3657600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Unique pattern of peripheral leakage for each faces and each facial feature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At alpha = 0 the leakage from each face is similar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As alpha = 0 corresponds to the mean face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163888-604A-44FB-81A2-B150B0CF1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6909" y="3982172"/>
            <a:ext cx="3364244" cy="2523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EBA7F4-F49A-4429-BCD7-F18D142D5F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153" y="3982173"/>
            <a:ext cx="3260980" cy="25231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054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Feature Eyes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0AFE2E1-628C-43DD-9AD7-F58837088391}"/>
              </a:ext>
            </a:extLst>
          </p:cNvPr>
          <p:cNvGrpSpPr/>
          <p:nvPr/>
        </p:nvGrpSpPr>
        <p:grpSpPr>
          <a:xfrm>
            <a:off x="2189018" y="2438399"/>
            <a:ext cx="9164782" cy="4203455"/>
            <a:chOff x="1334197" y="1817814"/>
            <a:chExt cx="9450857" cy="4546950"/>
          </a:xfrm>
        </p:grpSpPr>
        <p:pic>
          <p:nvPicPr>
            <p:cNvPr id="7" name="圖片 2">
              <a:extLst>
                <a:ext uri="{FF2B5EF4-FFF2-40B4-BE49-F238E27FC236}">
                  <a16:creationId xmlns:a16="http://schemas.microsoft.com/office/drawing/2014/main" id="{C7F52820-7800-421E-BDE6-DDB45509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0858" y="1817815"/>
              <a:ext cx="2695430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圖片 2">
              <a:extLst>
                <a:ext uri="{FF2B5EF4-FFF2-40B4-BE49-F238E27FC236}">
                  <a16:creationId xmlns:a16="http://schemas.microsoft.com/office/drawing/2014/main" id="{145CB7FD-D22D-4826-99C1-36EDC452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41804" y="1817815"/>
              <a:ext cx="2695430" cy="20208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圖片 2">
              <a:extLst>
                <a:ext uri="{FF2B5EF4-FFF2-40B4-BE49-F238E27FC236}">
                  <a16:creationId xmlns:a16="http://schemas.microsoft.com/office/drawing/2014/main" id="{B1AE27BF-CC46-4AF1-850F-F497BF8E6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2751" y="1817814"/>
              <a:ext cx="2695430" cy="20208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圖片 2">
              <a:extLst>
                <a:ext uri="{FF2B5EF4-FFF2-40B4-BE49-F238E27FC236}">
                  <a16:creationId xmlns:a16="http://schemas.microsoft.com/office/drawing/2014/main" id="{4C3920EE-C324-4C88-B0F7-35F2CFA7A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0858" y="4343961"/>
              <a:ext cx="2695430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圖片 2">
              <a:extLst>
                <a:ext uri="{FF2B5EF4-FFF2-40B4-BE49-F238E27FC236}">
                  <a16:creationId xmlns:a16="http://schemas.microsoft.com/office/drawing/2014/main" id="{1C040A4F-7427-477B-901E-48F8F607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41804" y="4343961"/>
              <a:ext cx="2695430" cy="20208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圖片 2">
              <a:extLst>
                <a:ext uri="{FF2B5EF4-FFF2-40B4-BE49-F238E27FC236}">
                  <a16:creationId xmlns:a16="http://schemas.microsoft.com/office/drawing/2014/main" id="{5ECECA27-5203-43C1-994F-5FAB3FFD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2751" y="4343960"/>
              <a:ext cx="2695430" cy="20208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EC4BB33-6D9F-4FC6-A5ED-6324D7F9ABB3}"/>
                </a:ext>
              </a:extLst>
            </p:cNvPr>
            <p:cNvGrpSpPr/>
            <p:nvPr/>
          </p:nvGrpSpPr>
          <p:grpSpPr>
            <a:xfrm>
              <a:off x="1334197" y="3819813"/>
              <a:ext cx="9450857" cy="379387"/>
              <a:chOff x="1334197" y="3819813"/>
              <a:chExt cx="9450857" cy="379387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910C802-687D-41F9-8A15-067CB3242C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0857" y="4181185"/>
                <a:ext cx="8817323" cy="1801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024B209F-12DB-4DC7-B476-360C464882EF}"/>
                  </a:ext>
                </a:extLst>
              </p:cNvPr>
              <p:cNvGrpSpPr/>
              <p:nvPr/>
            </p:nvGrpSpPr>
            <p:grpSpPr>
              <a:xfrm>
                <a:off x="9179346" y="3824473"/>
                <a:ext cx="1605708" cy="307781"/>
                <a:chOff x="-2" y="3302032"/>
                <a:chExt cx="1892037" cy="30778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文字方塊 15">
                      <a:extLst>
                        <a:ext uri="{FF2B5EF4-FFF2-40B4-BE49-F238E27FC236}">
                          <a16:creationId xmlns:a16="http://schemas.microsoft.com/office/drawing/2014/main" id="{69EDA7C6-B017-47E9-B26F-76EA7ED273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2" y="3302032"/>
                      <a:ext cx="1815758" cy="302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1400" baseline="30000" dirty="0"/>
                    </a:p>
                  </p:txBody>
                </p:sp>
              </mc:Choice>
              <mc:Fallback xmlns="">
                <p:sp>
                  <p:nvSpPr>
                    <p:cNvPr id="30" name="文字方塊 15">
                      <a:extLst>
                        <a:ext uri="{FF2B5EF4-FFF2-40B4-BE49-F238E27FC236}">
                          <a16:creationId xmlns:a16="http://schemas.microsoft.com/office/drawing/2014/main" id="{69EDA7C6-B017-47E9-B26F-76EA7ED273B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" y="3302032"/>
                      <a:ext cx="1815758" cy="30284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B8D1B43-36A1-42F3-B1D0-E3CB6227510C}"/>
                    </a:ext>
                  </a:extLst>
                </p:cNvPr>
                <p:cNvSpPr txBox="1"/>
                <p:nvPr/>
              </p:nvSpPr>
              <p:spPr>
                <a:xfrm>
                  <a:off x="1132960" y="3302036"/>
                  <a:ext cx="7590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1.5</a:t>
                  </a:r>
                  <a:endParaRPr lang="en-US" sz="1400" baseline="30000" dirty="0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282AD50-C39D-4F9C-81AC-06B756102E42}"/>
                  </a:ext>
                </a:extLst>
              </p:cNvPr>
              <p:cNvGrpSpPr/>
              <p:nvPr/>
            </p:nvGrpSpPr>
            <p:grpSpPr>
              <a:xfrm>
                <a:off x="1334197" y="3819813"/>
                <a:ext cx="1605708" cy="307781"/>
                <a:chOff x="-2" y="3302032"/>
                <a:chExt cx="1892037" cy="30778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文字方塊 15">
                      <a:extLst>
                        <a:ext uri="{FF2B5EF4-FFF2-40B4-BE49-F238E27FC236}">
                          <a16:creationId xmlns:a16="http://schemas.microsoft.com/office/drawing/2014/main" id="{C22E1966-04D6-4325-AE73-457EB13D18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2" y="3302032"/>
                      <a:ext cx="1815758" cy="3028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α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sz="1400" baseline="30000" dirty="0"/>
                    </a:p>
                  </p:txBody>
                </p:sp>
              </mc:Choice>
              <mc:Fallback xmlns="">
                <p:sp>
                  <p:nvSpPr>
                    <p:cNvPr id="33" name="文字方塊 15">
                      <a:extLst>
                        <a:ext uri="{FF2B5EF4-FFF2-40B4-BE49-F238E27FC236}">
                          <a16:creationId xmlns:a16="http://schemas.microsoft.com/office/drawing/2014/main" id="{C22E1966-04D6-4325-AE73-457EB13D18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" y="3302032"/>
                      <a:ext cx="1815758" cy="30284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419A5A7-6FDA-44AE-9D97-5199AE7B3EE8}"/>
                    </a:ext>
                  </a:extLst>
                </p:cNvPr>
                <p:cNvSpPr txBox="1"/>
                <p:nvPr/>
              </p:nvSpPr>
              <p:spPr>
                <a:xfrm>
                  <a:off x="1132960" y="3302036"/>
                  <a:ext cx="7590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-1.5</a:t>
                  </a:r>
                  <a:endParaRPr lang="en-US" sz="1400" baseline="30000" dirty="0"/>
                </a:p>
              </p:txBody>
            </p:sp>
          </p:grpSp>
        </p:grpSp>
      </p:grpSp>
      <p:pic>
        <p:nvPicPr>
          <p:cNvPr id="41" name="圖片 2">
            <a:extLst>
              <a:ext uri="{FF2B5EF4-FFF2-40B4-BE49-F238E27FC236}">
                <a16:creationId xmlns:a16="http://schemas.microsoft.com/office/drawing/2014/main" id="{6D17FBA7-B20B-4D6B-9379-EBF23340F8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11" y="1291865"/>
            <a:ext cx="11067472" cy="1008004"/>
          </a:xfrm>
          <a:prstGeom prst="rect">
            <a:avLst/>
          </a:prstGeom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D9F73-BE87-AB47-80B7-C3693F8EE814}"/>
              </a:ext>
            </a:extLst>
          </p:cNvPr>
          <p:cNvSpPr txBox="1"/>
          <p:nvPr/>
        </p:nvSpPr>
        <p:spPr>
          <a:xfrm>
            <a:off x="1734306" y="3030517"/>
            <a:ext cx="378896" cy="42672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A060F4-0822-4B47-9E0E-5C5A99B4CD7C}"/>
              </a:ext>
            </a:extLst>
          </p:cNvPr>
          <p:cNvSpPr txBox="1"/>
          <p:nvPr/>
        </p:nvSpPr>
        <p:spPr>
          <a:xfrm>
            <a:off x="1357269" y="2798962"/>
            <a:ext cx="378896" cy="42672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64CDC1-71B5-9B46-B7E2-7C5FD29ACC8F}"/>
              </a:ext>
            </a:extLst>
          </p:cNvPr>
          <p:cNvCxnSpPr/>
          <p:nvPr/>
        </p:nvCxnSpPr>
        <p:spPr>
          <a:xfrm flipH="1">
            <a:off x="1851314" y="2437362"/>
            <a:ext cx="243840" cy="47737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137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400842-7626-44A7-90D7-0DCF3E7D30F1}"/>
              </a:ext>
            </a:extLst>
          </p:cNvPr>
          <p:cNvGrpSpPr/>
          <p:nvPr/>
        </p:nvGrpSpPr>
        <p:grpSpPr>
          <a:xfrm>
            <a:off x="1409701" y="1316856"/>
            <a:ext cx="9944100" cy="5039494"/>
            <a:chOff x="1780858" y="1469256"/>
            <a:chExt cx="8817323" cy="4546949"/>
          </a:xfrm>
        </p:grpSpPr>
        <p:pic>
          <p:nvPicPr>
            <p:cNvPr id="7" name="圖片 2">
              <a:extLst>
                <a:ext uri="{FF2B5EF4-FFF2-40B4-BE49-F238E27FC236}">
                  <a16:creationId xmlns:a16="http://schemas.microsoft.com/office/drawing/2014/main" id="{C7F52820-7800-421E-BDE6-DDB45509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0858" y="1469256"/>
              <a:ext cx="2695429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圖片 2">
              <a:extLst>
                <a:ext uri="{FF2B5EF4-FFF2-40B4-BE49-F238E27FC236}">
                  <a16:creationId xmlns:a16="http://schemas.microsoft.com/office/drawing/2014/main" id="{145CB7FD-D22D-4826-99C1-36EDC452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41804" y="1469257"/>
              <a:ext cx="2695430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圖片 2">
              <a:extLst>
                <a:ext uri="{FF2B5EF4-FFF2-40B4-BE49-F238E27FC236}">
                  <a16:creationId xmlns:a16="http://schemas.microsoft.com/office/drawing/2014/main" id="{B1AE27BF-CC46-4AF1-850F-F497BF8E6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2751" y="1469256"/>
              <a:ext cx="2695430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圖片 2">
              <a:extLst>
                <a:ext uri="{FF2B5EF4-FFF2-40B4-BE49-F238E27FC236}">
                  <a16:creationId xmlns:a16="http://schemas.microsoft.com/office/drawing/2014/main" id="{4C3920EE-C324-4C88-B0F7-35F2CFA7A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0858" y="3995403"/>
              <a:ext cx="2695429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圖片 2">
              <a:extLst>
                <a:ext uri="{FF2B5EF4-FFF2-40B4-BE49-F238E27FC236}">
                  <a16:creationId xmlns:a16="http://schemas.microsoft.com/office/drawing/2014/main" id="{1C040A4F-7427-477B-901E-48F8F607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41804" y="3995403"/>
              <a:ext cx="2695430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圖片 2">
              <a:extLst>
                <a:ext uri="{FF2B5EF4-FFF2-40B4-BE49-F238E27FC236}">
                  <a16:creationId xmlns:a16="http://schemas.microsoft.com/office/drawing/2014/main" id="{5ECECA27-5203-43C1-994F-5FAB3FFD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2751" y="3995402"/>
              <a:ext cx="2695430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Feature Nose</a:t>
            </a:r>
          </a:p>
        </p:txBody>
      </p:sp>
    </p:spTree>
    <p:extLst>
      <p:ext uri="{BB962C8B-B14F-4D97-AF65-F5344CB8AC3E}">
        <p14:creationId xmlns:p14="http://schemas.microsoft.com/office/powerpoint/2010/main" val="474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83FC-D70F-4EFB-A47F-13F5C593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B4DD14-DC3C-49D7-8E1A-70C8A035F419}" type="datetime1">
              <a:rPr lang="en-US" smtClean="0"/>
              <a:pPr>
                <a:defRPr/>
              </a:pPr>
              <a:t>2/22/22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D08FC-ED35-49D8-B971-820C615D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CA6FA-78CE-4F6D-B67D-B234F0F7C0F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DAFF15-F55B-41EF-991F-ABB782276457}"/>
              </a:ext>
            </a:extLst>
          </p:cNvPr>
          <p:cNvGrpSpPr/>
          <p:nvPr/>
        </p:nvGrpSpPr>
        <p:grpSpPr>
          <a:xfrm>
            <a:off x="1219200" y="1469256"/>
            <a:ext cx="10134600" cy="4887094"/>
            <a:chOff x="1780858" y="1469256"/>
            <a:chExt cx="8817322" cy="4546949"/>
          </a:xfrm>
        </p:grpSpPr>
        <p:pic>
          <p:nvPicPr>
            <p:cNvPr id="7" name="圖片 2">
              <a:extLst>
                <a:ext uri="{FF2B5EF4-FFF2-40B4-BE49-F238E27FC236}">
                  <a16:creationId xmlns:a16="http://schemas.microsoft.com/office/drawing/2014/main" id="{C7F52820-7800-421E-BDE6-DDB455093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0858" y="1469257"/>
              <a:ext cx="2695429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圖片 2">
              <a:extLst>
                <a:ext uri="{FF2B5EF4-FFF2-40B4-BE49-F238E27FC236}">
                  <a16:creationId xmlns:a16="http://schemas.microsoft.com/office/drawing/2014/main" id="{145CB7FD-D22D-4826-99C1-36EDC452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41804" y="1469257"/>
              <a:ext cx="2695429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圖片 2">
              <a:extLst>
                <a:ext uri="{FF2B5EF4-FFF2-40B4-BE49-F238E27FC236}">
                  <a16:creationId xmlns:a16="http://schemas.microsoft.com/office/drawing/2014/main" id="{B1AE27BF-CC46-4AF1-850F-F497BF8E6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2751" y="1469256"/>
              <a:ext cx="2695429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圖片 2">
              <a:extLst>
                <a:ext uri="{FF2B5EF4-FFF2-40B4-BE49-F238E27FC236}">
                  <a16:creationId xmlns:a16="http://schemas.microsoft.com/office/drawing/2014/main" id="{4C3920EE-C324-4C88-B0F7-35F2CFA7A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0858" y="3995403"/>
              <a:ext cx="2695429" cy="2020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圖片 2">
              <a:extLst>
                <a:ext uri="{FF2B5EF4-FFF2-40B4-BE49-F238E27FC236}">
                  <a16:creationId xmlns:a16="http://schemas.microsoft.com/office/drawing/2014/main" id="{1C040A4F-7427-477B-901E-48F8F607E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41804" y="3995403"/>
              <a:ext cx="2695429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圖片 2">
              <a:extLst>
                <a:ext uri="{FF2B5EF4-FFF2-40B4-BE49-F238E27FC236}">
                  <a16:creationId xmlns:a16="http://schemas.microsoft.com/office/drawing/2014/main" id="{5ECECA27-5203-43C1-994F-5FAB3FFD4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02751" y="3995402"/>
              <a:ext cx="2695429" cy="20208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156AFDA7-7A05-47E0-8A59-710094D5A303}"/>
              </a:ext>
            </a:extLst>
          </p:cNvPr>
          <p:cNvSpPr txBox="1">
            <a:spLocks/>
          </p:cNvSpPr>
          <p:nvPr/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Facial Feature Chin</a:t>
            </a:r>
          </a:p>
        </p:txBody>
      </p:sp>
    </p:spTree>
    <p:extLst>
      <p:ext uri="{BB962C8B-B14F-4D97-AF65-F5344CB8AC3E}">
        <p14:creationId xmlns:p14="http://schemas.microsoft.com/office/powerpoint/2010/main" val="4251809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9617"/>
  <p:tag name="ORIGINALWIDTH" val="1925.009"/>
  <p:tag name="LATEXADDIN" val="\documentclass{article}&#10;\usepackage{amsmath}&#10;%\usepackage{xcolor}&#10;%\usepackage{empheq} % Equation in box&#10;\pagestyle{empty}&#10;\begin{document}&#10;&#10;\begin{equation*}&#10;\begin{aligned}&#10; {m \frac{\partial^{2} W}{\partial t^{2}}+\frac{\partial^{2}}{\partial x^{2}}\left(E I \frac{\partial^{2} W}{\partial x^{2}}\right)=q(x, t)}&#10;\end{aligned}&#10;\end{equation*}&#10; &#10;&#10;&#10;&#10;\end{document}"/>
  <p:tag name="IGUANATEXSIZE" val="20"/>
  <p:tag name="IGUANATEXCURSOR" val="175"/>
  <p:tag name="TRANSPARENCY" val="True"/>
  <p:tag name="LATEXENGINEID" val="0"/>
  <p:tag name="TEMPFOLDER" val="C:\Users\aa21b\OneDrive - Florida State University\Documents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ECFD2472BC3A479DE322AD44E70015" ma:contentTypeVersion="10" ma:contentTypeDescription="Create a new document." ma:contentTypeScope="" ma:versionID="a8a63c730bdb8ca70f89baa281532cf7">
  <xsd:schema xmlns:xsd="http://www.w3.org/2001/XMLSchema" xmlns:xs="http://www.w3.org/2001/XMLSchema" xmlns:p="http://schemas.microsoft.com/office/2006/metadata/properties" xmlns:ns2="0f09c796-3fe6-485f-93f1-53aeb3db19c3" targetNamespace="http://schemas.microsoft.com/office/2006/metadata/properties" ma:root="true" ma:fieldsID="bb43ca2e466301137fd59e1b685d3156" ns2:_="">
    <xsd:import namespace="0f09c796-3fe6-485f-93f1-53aeb3db19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09c796-3fe6-485f-93f1-53aeb3db19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4ECD7D-A129-414B-A8EE-6E79115652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09c796-3fe6-485f-93f1-53aeb3db19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C9ECCB-F448-4F9E-8954-3B93DD4A5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420616-CC09-4643-AB42-2238342F4A3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55368</TotalTime>
  <Words>1018</Words>
  <Application>Microsoft Macintosh PowerPoint</Application>
  <PresentationFormat>Widescreen</PresentationFormat>
  <Paragraphs>272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CMU Serif Roman</vt:lpstr>
      <vt:lpstr>Verdana</vt:lpstr>
      <vt:lpstr>Wingdings</vt:lpstr>
      <vt:lpstr>Office Theme</vt:lpstr>
      <vt:lpstr>Analytical Model to Infer Mask Peripheral Leakage Pattern in Large Population</vt:lpstr>
      <vt:lpstr>Development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Phil Kreth</dc:creator>
  <cp:lastModifiedBy>Akshay Anand</cp:lastModifiedBy>
  <cp:revision>15</cp:revision>
  <dcterms:created xsi:type="dcterms:W3CDTF">2008-10-30T20:28:29Z</dcterms:created>
  <dcterms:modified xsi:type="dcterms:W3CDTF">2022-02-22T18:59:47Z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0x010100ACECFD2472BC3A479DE322AD44E70015</vt:lpwstr>
  </property>
</Properties>
</file>